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42"/>
  </p:notesMasterIdLst>
  <p:handoutMasterIdLst>
    <p:handoutMasterId r:id="rId43"/>
  </p:handoutMasterIdLst>
  <p:sldIdLst>
    <p:sldId id="1044" r:id="rId5"/>
    <p:sldId id="719" r:id="rId6"/>
    <p:sldId id="732" r:id="rId7"/>
    <p:sldId id="721" r:id="rId8"/>
    <p:sldId id="733" r:id="rId9"/>
    <p:sldId id="722" r:id="rId10"/>
    <p:sldId id="723" r:id="rId11"/>
    <p:sldId id="735" r:id="rId12"/>
    <p:sldId id="736" r:id="rId13"/>
    <p:sldId id="725" r:id="rId14"/>
    <p:sldId id="737" r:id="rId15"/>
    <p:sldId id="1055" r:id="rId16"/>
    <p:sldId id="739" r:id="rId17"/>
    <p:sldId id="678" r:id="rId18"/>
    <p:sldId id="679" r:id="rId19"/>
    <p:sldId id="726" r:id="rId20"/>
    <p:sldId id="727" r:id="rId21"/>
    <p:sldId id="681" r:id="rId22"/>
    <p:sldId id="682" r:id="rId23"/>
    <p:sldId id="683" r:id="rId24"/>
    <p:sldId id="684" r:id="rId25"/>
    <p:sldId id="686" r:id="rId26"/>
    <p:sldId id="741" r:id="rId27"/>
    <p:sldId id="1056" r:id="rId28"/>
    <p:sldId id="742" r:id="rId29"/>
    <p:sldId id="693" r:id="rId30"/>
    <p:sldId id="728" r:id="rId31"/>
    <p:sldId id="743" r:id="rId32"/>
    <p:sldId id="744" r:id="rId33"/>
    <p:sldId id="745" r:id="rId34"/>
    <p:sldId id="746" r:id="rId35"/>
    <p:sldId id="748" r:id="rId36"/>
    <p:sldId id="749" r:id="rId37"/>
    <p:sldId id="750" r:id="rId38"/>
    <p:sldId id="751" r:id="rId39"/>
    <p:sldId id="753" r:id="rId40"/>
    <p:sldId id="273" r:id="rId41"/>
  </p:sldIdLst>
  <p:sldSz cx="12192000" cy="6858000"/>
  <p:notesSz cx="6858000" cy="9144000"/>
  <p:custDataLst>
    <p:tags r:id="rId44"/>
  </p:custDataLst>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2341" userDrawn="1">
          <p15:clr>
            <a:srgbClr val="A4A3A4"/>
          </p15:clr>
        </p15:guide>
        <p15:guide id="7" pos="365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936"/>
    <a:srgbClr val="84C9CC"/>
    <a:srgbClr val="84C4E1"/>
    <a:srgbClr val="2F284C"/>
    <a:srgbClr val="2591BB"/>
    <a:srgbClr val="83C5DF"/>
    <a:srgbClr val="CFCECC"/>
    <a:srgbClr val="007EAF"/>
    <a:srgbClr val="251E34"/>
    <a:srgbClr val="D7DC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4" autoAdjust="0"/>
    <p:restoredTop sz="93792" autoAdjust="0"/>
  </p:normalViewPr>
  <p:slideViewPr>
    <p:cSldViewPr>
      <p:cViewPr varScale="1">
        <p:scale>
          <a:sx n="67" d="100"/>
          <a:sy n="67" d="100"/>
        </p:scale>
        <p:origin x="520" y="44"/>
      </p:cViewPr>
      <p:guideLst>
        <p:guide orient="horz" pos="2341"/>
        <p:guide pos="365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4" d="100"/>
          <a:sy n="74" d="100"/>
        </p:scale>
        <p:origin x="270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8B6225-3E94-4525-8747-A8CEEE07C4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sz="900"/>
          </a:p>
        </p:txBody>
      </p:sp>
      <p:sp>
        <p:nvSpPr>
          <p:cNvPr id="3" name="Date Placeholder 2">
            <a:extLst>
              <a:ext uri="{FF2B5EF4-FFF2-40B4-BE49-F238E27FC236}">
                <a16:creationId xmlns:a16="http://schemas.microsoft.com/office/drawing/2014/main" id="{1EE33FD8-B984-44FE-83F0-5C989EE624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C988DC-9DE3-4390-97AB-D61B85DACE57}" type="datetimeFigureOut">
              <a:rPr lang="pt-PT" sz="900" smtClean="0"/>
              <a:pPr/>
              <a:t>14/03/2022</a:t>
            </a:fld>
            <a:endParaRPr lang="pt-PT" sz="900"/>
          </a:p>
        </p:txBody>
      </p:sp>
      <p:sp>
        <p:nvSpPr>
          <p:cNvPr id="4" name="Footer Placeholder 3">
            <a:extLst>
              <a:ext uri="{FF2B5EF4-FFF2-40B4-BE49-F238E27FC236}">
                <a16:creationId xmlns:a16="http://schemas.microsoft.com/office/drawing/2014/main" id="{88AD1E4F-EFF7-4551-A0B7-35D2A74F4F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sz="900"/>
          </a:p>
        </p:txBody>
      </p:sp>
      <p:sp>
        <p:nvSpPr>
          <p:cNvPr id="5" name="Slide Number Placeholder 4">
            <a:extLst>
              <a:ext uri="{FF2B5EF4-FFF2-40B4-BE49-F238E27FC236}">
                <a16:creationId xmlns:a16="http://schemas.microsoft.com/office/drawing/2014/main" id="{5C3F35C8-35E9-48DD-971F-B2366CC5B7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190BF9-40D8-49B5-87EF-599BB2C7EE93}" type="slidenum">
              <a:rPr lang="pt-PT" sz="900" smtClean="0"/>
              <a:pPr/>
              <a:t>‹#›</a:t>
            </a:fld>
            <a:endParaRPr lang="pt-PT" sz="900"/>
          </a:p>
        </p:txBody>
      </p:sp>
    </p:spTree>
    <p:extLst>
      <p:ext uri="{BB962C8B-B14F-4D97-AF65-F5344CB8AC3E}">
        <p14:creationId xmlns:p14="http://schemas.microsoft.com/office/powerpoint/2010/main" val="3609307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lvl1pPr>
          </a:lstStyle>
          <a:p>
            <a:endParaRPr lang="pt-BR"/>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lvl1pPr>
          </a:lstStyle>
          <a:p>
            <a:fld id="{0835B8F7-DAC4-4931-8AED-4356A8B2FD64}" type="datetimeFigureOut">
              <a:rPr lang="pt-BR" smtClean="0"/>
              <a:pPr/>
              <a:t>14/03/2022</a:t>
            </a:fld>
            <a:endParaRPr lang="pt-BR"/>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dirty="0"/>
              <a:t>Insert comments</a:t>
            </a:r>
            <a:endParaRPr lang="pt-BR" dirty="0"/>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lvl1pPr>
          </a:lstStyle>
          <a:p>
            <a:endParaRPr lang="pt-BR"/>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lvl1pPr>
          </a:lstStyle>
          <a:p>
            <a:fld id="{C0696B5C-12A0-4042-B4D0-BD3B9A4F58C6}" type="slidenum">
              <a:rPr lang="pt-BR" smtClean="0"/>
              <a:pPr/>
              <a:t>‹#›</a:t>
            </a:fld>
            <a:endParaRPr lang="pt-BR"/>
          </a:p>
        </p:txBody>
      </p:sp>
    </p:spTree>
    <p:extLst>
      <p:ext uri="{BB962C8B-B14F-4D97-AF65-F5344CB8AC3E}">
        <p14:creationId xmlns:p14="http://schemas.microsoft.com/office/powerpoint/2010/main" val="1575338179"/>
      </p:ext>
    </p:extLst>
  </p:cSld>
  <p:clrMap bg1="lt1" tx1="dk1" bg2="lt2" tx2="dk2" accent1="accent1" accent2="accent2" accent3="accent3" accent4="accent4" accent5="accent5" accent6="accent6" hlink="hlink" folHlink="folHlink"/>
  <p:notesStyle>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755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4128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7826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8210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12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2315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1036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921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3222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812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198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4644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5440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7769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4923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9461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6540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5221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709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4325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6298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7577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1786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5091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06336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4157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4349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6797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3835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3530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180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9427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51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665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hyperlink" Target="http://www.youtube.com/capgeminimedia" TargetMode="External"/><Relationship Id="rId13" Type="http://schemas.openxmlformats.org/officeDocument/2006/relationships/hyperlink" Target="http://www.capgemini.com/about/how-we-work/rightshorer" TargetMode="External"/><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hyperlink" Target="http://www.capgemini.com/about/how-we-work/the-collaborative-business-experiencetm" TargetMode="External"/><Relationship Id="rId2" Type="http://schemas.openxmlformats.org/officeDocument/2006/relationships/hyperlink" Target="http://www.linkedin.com/company/capgemini" TargetMode="External"/><Relationship Id="rId1" Type="http://schemas.openxmlformats.org/officeDocument/2006/relationships/slideMaster" Target="../slideMasters/slideMaster1.xml"/><Relationship Id="rId6" Type="http://schemas.openxmlformats.org/officeDocument/2006/relationships/hyperlink" Target="http://www.twitter.com/capgemini" TargetMode="External"/><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hyperlink" Target="http://www.facebook.com/capgemini" TargetMode="External"/><Relationship Id="rId4" Type="http://schemas.openxmlformats.org/officeDocument/2006/relationships/hyperlink" Target="http://www.slideshare.net/capgemini" TargetMode="External"/><Relationship Id="rId9"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7348" y="1815352"/>
            <a:ext cx="11700000" cy="4466201"/>
          </a:xfrm>
        </p:spPr>
        <p:txBody>
          <a:bodyPr/>
          <a:lstStyle>
            <a:lvl1pPr>
              <a:defRPr>
                <a:latin typeface="Arial" panose="020B0604020202020204" pitchFamily="34" charset="0"/>
                <a:cs typeface="Arial" panose="020B0604020202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re 2"/>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227349" y="0"/>
            <a:ext cx="11125236" cy="1104900"/>
          </a:xfrm>
        </p:spPr>
        <p:txBody>
          <a:bodyPr/>
          <a:lstStyle/>
          <a:p>
            <a:r>
              <a:rPr lang="en-US"/>
              <a:t>Click to edit Master title style</a:t>
            </a:r>
            <a:endParaRPr lang="en-GB" dirty="0"/>
          </a:p>
        </p:txBody>
      </p:sp>
      <p:sp>
        <p:nvSpPr>
          <p:cNvPr id="4" name="Text Placeholder 3"/>
          <p:cNvSpPr>
            <a:spLocks noGrp="1"/>
          </p:cNvSpPr>
          <p:nvPr>
            <p:ph type="body" sz="quarter" idx="10"/>
          </p:nvPr>
        </p:nvSpPr>
        <p:spPr>
          <a:xfrm>
            <a:off x="227348" y="1815351"/>
            <a:ext cx="11700000" cy="446620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Espace réservé du texte 4"/>
          <p:cNvSpPr>
            <a:spLocks noGrp="1"/>
          </p:cNvSpPr>
          <p:nvPr>
            <p:ph type="body" sz="quarter" idx="11" hasCustomPrompt="1"/>
          </p:nvPr>
        </p:nvSpPr>
        <p:spPr>
          <a:xfrm>
            <a:off x="227349" y="1148607"/>
            <a:ext cx="11700000" cy="504056"/>
          </a:xfrm>
          <a:prstGeom prst="rect">
            <a:avLst/>
          </a:prstGeom>
        </p:spPr>
        <p:txBody>
          <a:bodyPr/>
          <a:lstStyle>
            <a:lvl1pPr>
              <a:defRPr>
                <a:solidFill>
                  <a:schemeClr val="accent2"/>
                </a:solidFill>
                <a:latin typeface="Arial" panose="020B0604020202020204" pitchFamily="34" charset="0"/>
                <a:cs typeface="Arial" panose="020B0604020202020204" pitchFamily="34" charset="0"/>
              </a:defRPr>
            </a:lvl1pPr>
          </a:lstStyle>
          <a:p>
            <a:pPr lvl="0"/>
            <a:r>
              <a:rPr lang="en-US" dirty="0"/>
              <a:t>Click to edit Master subtitle styles</a:t>
            </a:r>
          </a:p>
        </p:txBody>
      </p:sp>
    </p:spTree>
    <p:extLst>
      <p:ext uri="{BB962C8B-B14F-4D97-AF65-F5344CB8AC3E}">
        <p14:creationId xmlns:p14="http://schemas.microsoft.com/office/powerpoint/2010/main" val="384194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49" y="2205319"/>
            <a:ext cx="5400000"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49" y="1420989"/>
            <a:ext cx="5400000" cy="743987"/>
          </a:xfrm>
          <a:prstGeom prst="rect">
            <a:avLst/>
          </a:prstGeom>
        </p:spPr>
        <p:txBody>
          <a:bodyPr anchor="ctr"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474016" y="1420989"/>
            <a:ext cx="5400000" cy="743987"/>
          </a:xfrm>
          <a:prstGeom prst="rect">
            <a:avLst/>
          </a:prstGeom>
        </p:spPr>
        <p:txBody>
          <a:bodyPr anchor="ctr"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6474016" y="2205319"/>
            <a:ext cx="5400000"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07E62316-2CEC-4549-9CDB-20AD13AD5642}"/>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1783933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50"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50"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9"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4313358"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D8D7F005-BA7C-423E-87B0-6782D88233F6}"/>
              </a:ext>
            </a:extLst>
          </p:cNvPr>
          <p:cNvSpPr>
            <a:spLocks noGrp="1"/>
          </p:cNvSpPr>
          <p:nvPr>
            <p:ph type="body" sz="quarter" idx="15" hasCustomPrompt="1"/>
          </p:nvPr>
        </p:nvSpPr>
        <p:spPr>
          <a:xfrm>
            <a:off x="4313358"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11" name="Text Placeholder 7">
            <a:extLst>
              <a:ext uri="{FF2B5EF4-FFF2-40B4-BE49-F238E27FC236}">
                <a16:creationId xmlns:a16="http://schemas.microsoft.com/office/drawing/2014/main" id="{27CE2609-37DA-4C4C-BF45-E56CE85AA41D}"/>
              </a:ext>
            </a:extLst>
          </p:cNvPr>
          <p:cNvSpPr>
            <a:spLocks noGrp="1"/>
          </p:cNvSpPr>
          <p:nvPr>
            <p:ph type="body" sz="quarter" idx="16"/>
          </p:nvPr>
        </p:nvSpPr>
        <p:spPr>
          <a:xfrm>
            <a:off x="8384125"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D8D7F005-BA7C-423E-87B0-6782D88233F6}"/>
              </a:ext>
            </a:extLst>
          </p:cNvPr>
          <p:cNvSpPr>
            <a:spLocks noGrp="1"/>
          </p:cNvSpPr>
          <p:nvPr>
            <p:ph type="body" sz="quarter" idx="17" hasCustomPrompt="1"/>
          </p:nvPr>
        </p:nvSpPr>
        <p:spPr>
          <a:xfrm>
            <a:off x="8384125"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Tree>
    <p:extLst>
      <p:ext uri="{BB962C8B-B14F-4D97-AF65-F5344CB8AC3E}">
        <p14:creationId xmlns:p14="http://schemas.microsoft.com/office/powerpoint/2010/main" val="158410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with numbering,  subtitle and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8474" name="think-cell Slide" r:id="rId4" imgW="270" imgH="270" progId="TCLayout.ActiveDocument.1">
                  <p:embed/>
                </p:oleObj>
              </mc:Choice>
              <mc:Fallback>
                <p:oleObj name="think-cell Slide" r:id="rId4" imgW="270" imgH="270" progId="TCLayout.ActiveDocument.1">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userDrawn="1"/>
        </p:nvSpPr>
        <p:spPr>
          <a:xfrm>
            <a:off x="0" y="0"/>
            <a:ext cx="919998" cy="428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10" name="Freeform 6"/>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 name="Text Placeholder 3"/>
          <p:cNvSpPr>
            <a:spLocks noGrp="1"/>
          </p:cNvSpPr>
          <p:nvPr>
            <p:ph type="body" sz="quarter" idx="10"/>
          </p:nvPr>
        </p:nvSpPr>
        <p:spPr>
          <a:xfrm>
            <a:off x="227347" y="1815351"/>
            <a:ext cx="11700000" cy="446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Espace réservé du texte 4"/>
          <p:cNvSpPr>
            <a:spLocks noGrp="1"/>
          </p:cNvSpPr>
          <p:nvPr>
            <p:ph type="body" sz="quarter" idx="11" hasCustomPrompt="1"/>
          </p:nvPr>
        </p:nvSpPr>
        <p:spPr>
          <a:xfrm>
            <a:off x="974872" y="1148607"/>
            <a:ext cx="10940903" cy="504056"/>
          </a:xfrm>
          <a:prstGeom prst="rect">
            <a:avLst/>
          </a:prstGeom>
        </p:spPr>
        <p:txBody>
          <a:bodyPr/>
          <a:lstStyle>
            <a:lvl1pPr>
              <a:defRPr>
                <a:solidFill>
                  <a:schemeClr val="accent2"/>
                </a:solidFill>
              </a:defRPr>
            </a:lvl1pPr>
          </a:lstStyle>
          <a:p>
            <a:pPr lvl="0"/>
            <a:r>
              <a:rPr lang="en-US" dirty="0"/>
              <a:t>Click to edit Master subtitle styles</a:t>
            </a:r>
          </a:p>
        </p:txBody>
      </p:sp>
      <p:sp>
        <p:nvSpPr>
          <p:cNvPr id="17" name="Text Placeholder 16"/>
          <p:cNvSpPr>
            <a:spLocks noGrp="1"/>
          </p:cNvSpPr>
          <p:nvPr>
            <p:ph type="body" sz="quarter" idx="12" hasCustomPrompt="1"/>
          </p:nvPr>
        </p:nvSpPr>
        <p:spPr>
          <a:xfrm>
            <a:off x="0" y="48742"/>
            <a:ext cx="914400" cy="914400"/>
          </a:xfr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lang="en-GB" sz="40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a:t>
            </a:r>
            <a:endParaRPr lang="en-GB" dirty="0"/>
          </a:p>
        </p:txBody>
      </p:sp>
      <p:sp>
        <p:nvSpPr>
          <p:cNvPr id="3" name="Title 2">
            <a:extLst>
              <a:ext uri="{FF2B5EF4-FFF2-40B4-BE49-F238E27FC236}">
                <a16:creationId xmlns:a16="http://schemas.microsoft.com/office/drawing/2014/main" id="{DA458555-552C-4F34-A9F4-242070032616}"/>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956037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9498"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dirty="0"/>
          </a:p>
        </p:txBody>
      </p:sp>
      <p:sp>
        <p:nvSpPr>
          <p:cNvPr id="4" name="Freeform 6">
            <a:extLst>
              <a:ext uri="{FF2B5EF4-FFF2-40B4-BE49-F238E27FC236}">
                <a16:creationId xmlns:a16="http://schemas.microsoft.com/office/drawing/2014/main" id="{20B758B7-3633-4563-99D1-9C40AC9F8AC6}"/>
              </a:ext>
            </a:extLst>
          </p:cNvPr>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33911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0522"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reeform 6">
            <a:extLst>
              <a:ext uri="{FF2B5EF4-FFF2-40B4-BE49-F238E27FC236}">
                <a16:creationId xmlns:a16="http://schemas.microsoft.com/office/drawing/2014/main" id="{1454F30F-70E6-4C95-88FF-8C6D6087B8FD}"/>
              </a:ext>
            </a:extLst>
          </p:cNvPr>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55243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7">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64592B57-BCDC-46B2-904B-5A7FDEA22156}"/>
              </a:ext>
            </a:extLst>
          </p:cNvPr>
          <p:cNvGrpSpPr/>
          <p:nvPr userDrawn="1"/>
        </p:nvGrpSpPr>
        <p:grpSpPr>
          <a:xfrm rot="10800000">
            <a:off x="0" y="-583910"/>
            <a:ext cx="8184232" cy="7441910"/>
            <a:chOff x="3847179" y="1294078"/>
            <a:chExt cx="4118037" cy="3744526"/>
          </a:xfrm>
        </p:grpSpPr>
        <p:sp>
          <p:nvSpPr>
            <p:cNvPr id="25" name="Forme libre : forme 24">
              <a:extLst>
                <a:ext uri="{FF2B5EF4-FFF2-40B4-BE49-F238E27FC236}">
                  <a16:creationId xmlns:a16="http://schemas.microsoft.com/office/drawing/2014/main" id="{F6855C7D-FB6F-4A0D-99F6-3523A5DB1407}"/>
                </a:ext>
              </a:extLst>
            </p:cNvPr>
            <p:cNvSpPr/>
            <p:nvPr/>
          </p:nvSpPr>
          <p:spPr>
            <a:xfrm>
              <a:off x="4193316" y="2714504"/>
              <a:ext cx="3771900" cy="2324100"/>
            </a:xfrm>
            <a:custGeom>
              <a:avLst/>
              <a:gdLst>
                <a:gd name="connsiteX0" fmla="*/ 3770471 w 3771900"/>
                <a:gd name="connsiteY0" fmla="*/ 1651908 h 2324100"/>
                <a:gd name="connsiteX1" fmla="*/ 2411540 w 3771900"/>
                <a:gd name="connsiteY1" fmla="*/ 35897 h 2324100"/>
                <a:gd name="connsiteX2" fmla="*/ 976694 w 3771900"/>
                <a:gd name="connsiteY2" fmla="*/ 559486 h 2324100"/>
                <a:gd name="connsiteX3" fmla="*/ 7144 w 3771900"/>
                <a:gd name="connsiteY3" fmla="*/ 633686 h 2324100"/>
                <a:gd name="connsiteX4" fmla="*/ 3773710 w 3771900"/>
                <a:gd name="connsiteY4" fmla="*/ 2321421 h 2324100"/>
                <a:gd name="connsiteX5" fmla="*/ 3770471 w 3771900"/>
                <a:gd name="connsiteY5" fmla="*/ 1651908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1900" h="2324100">
                  <a:moveTo>
                    <a:pt x="3770471" y="1651908"/>
                  </a:moveTo>
                  <a:cubicBezTo>
                    <a:pt x="3318605" y="1380732"/>
                    <a:pt x="2548319" y="213919"/>
                    <a:pt x="2411540" y="35897"/>
                  </a:cubicBezTo>
                  <a:cubicBezTo>
                    <a:pt x="2099405" y="-85642"/>
                    <a:pt x="1609249" y="195060"/>
                    <a:pt x="976694" y="559486"/>
                  </a:cubicBezTo>
                  <a:cubicBezTo>
                    <a:pt x="388620" y="898291"/>
                    <a:pt x="51530" y="667786"/>
                    <a:pt x="7144" y="633686"/>
                  </a:cubicBezTo>
                  <a:cubicBezTo>
                    <a:pt x="793052" y="1266241"/>
                    <a:pt x="2403253" y="1964329"/>
                    <a:pt x="3773710" y="2321421"/>
                  </a:cubicBezTo>
                  <a:cubicBezTo>
                    <a:pt x="3773805" y="2144447"/>
                    <a:pt x="3770471" y="1814881"/>
                    <a:pt x="3770471" y="1651908"/>
                  </a:cubicBezTo>
                </a:path>
              </a:pathLst>
            </a:custGeom>
            <a:solidFill>
              <a:schemeClr val="accent2"/>
            </a:solidFill>
            <a:ln w="9525" cap="flat">
              <a:noFill/>
              <a:prstDash val="solid"/>
              <a:miter/>
            </a:ln>
          </p:spPr>
          <p:txBody>
            <a:bodyPr rtlCol="0" anchor="ctr"/>
            <a:lstStyle/>
            <a:p>
              <a:endParaRPr lang="en-US"/>
            </a:p>
          </p:txBody>
        </p:sp>
        <p:sp>
          <p:nvSpPr>
            <p:cNvPr id="26" name="Forme libre : forme 25">
              <a:extLst>
                <a:ext uri="{FF2B5EF4-FFF2-40B4-BE49-F238E27FC236}">
                  <a16:creationId xmlns:a16="http://schemas.microsoft.com/office/drawing/2014/main" id="{81910F3B-3232-4E33-8A3C-C9ECA9724E12}"/>
                </a:ext>
              </a:extLst>
            </p:cNvPr>
            <p:cNvSpPr/>
            <p:nvPr/>
          </p:nvSpPr>
          <p:spPr>
            <a:xfrm>
              <a:off x="3847179" y="1294078"/>
              <a:ext cx="4114800" cy="3086100"/>
            </a:xfrm>
            <a:custGeom>
              <a:avLst/>
              <a:gdLst>
                <a:gd name="connsiteX0" fmla="*/ 4116608 w 4114800"/>
                <a:gd name="connsiteY0" fmla="*/ 7144 h 3086100"/>
                <a:gd name="connsiteX1" fmla="*/ 377379 w 4114800"/>
                <a:gd name="connsiteY1" fmla="*/ 7144 h 3086100"/>
                <a:gd name="connsiteX2" fmla="*/ 348233 w 4114800"/>
                <a:gd name="connsiteY2" fmla="*/ 2061591 h 3086100"/>
                <a:gd name="connsiteX3" fmla="*/ 353376 w 4114800"/>
                <a:gd name="connsiteY3" fmla="*/ 2065687 h 3086100"/>
                <a:gd name="connsiteX4" fmla="*/ 1322926 w 4114800"/>
                <a:gd name="connsiteY4" fmla="*/ 1991487 h 3086100"/>
                <a:gd name="connsiteX5" fmla="*/ 2757677 w 4114800"/>
                <a:gd name="connsiteY5" fmla="*/ 1467898 h 3086100"/>
                <a:gd name="connsiteX6" fmla="*/ 4116608 w 4114800"/>
                <a:gd name="connsiteY6" fmla="*/ 3083909 h 3086100"/>
                <a:gd name="connsiteX7" fmla="*/ 4116608 w 4114800"/>
                <a:gd name="connsiteY7" fmla="*/ 7144 h 308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3086100">
                  <a:moveTo>
                    <a:pt x="4116608" y="7144"/>
                  </a:moveTo>
                  <a:lnTo>
                    <a:pt x="377379" y="7144"/>
                  </a:lnTo>
                  <a:cubicBezTo>
                    <a:pt x="377379" y="7144"/>
                    <a:pt x="-435865" y="1427893"/>
                    <a:pt x="348233" y="2061591"/>
                  </a:cubicBezTo>
                  <a:cubicBezTo>
                    <a:pt x="349852" y="2062925"/>
                    <a:pt x="351661" y="2064353"/>
                    <a:pt x="353376" y="2065687"/>
                  </a:cubicBezTo>
                  <a:cubicBezTo>
                    <a:pt x="397858" y="2099786"/>
                    <a:pt x="734852" y="2330387"/>
                    <a:pt x="1322926" y="1991487"/>
                  </a:cubicBezTo>
                  <a:cubicBezTo>
                    <a:pt x="1955481" y="1627061"/>
                    <a:pt x="2445638" y="1346359"/>
                    <a:pt x="2757677" y="1467898"/>
                  </a:cubicBezTo>
                  <a:cubicBezTo>
                    <a:pt x="2894456" y="1645920"/>
                    <a:pt x="3664838" y="2812733"/>
                    <a:pt x="4116608" y="3083909"/>
                  </a:cubicBezTo>
                  <a:cubicBezTo>
                    <a:pt x="4116608" y="2760916"/>
                    <a:pt x="4116608" y="7144"/>
                    <a:pt x="4116608" y="7144"/>
                  </a:cubicBezTo>
                </a:path>
              </a:pathLst>
            </a:custGeom>
            <a:solidFill>
              <a:srgbClr val="0075B3"/>
            </a:solidFill>
            <a:ln w="9525" cap="flat">
              <a:noFill/>
              <a:prstDash val="solid"/>
              <a:miter/>
            </a:ln>
          </p:spPr>
          <p:txBody>
            <a:bodyPr rtlCol="0" anchor="ctr"/>
            <a:lstStyle/>
            <a:p>
              <a:endParaRPr lang="en-US"/>
            </a:p>
          </p:txBody>
        </p:sp>
      </p:grpSp>
      <p:graphicFrame>
        <p:nvGraphicFramePr>
          <p:cNvPr id="9" name="Object 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1548" name="think-cell Slide" r:id="rId4" imgW="270" imgH="270" progId="TCLayout.ActiveDocument.1">
                  <p:embed/>
                </p:oleObj>
              </mc:Choice>
              <mc:Fallback>
                <p:oleObj name="think-cell Slide" r:id="rId4" imgW="270" imgH="270" progId="TCLayout.ActiveDocument.1">
                  <p:embed/>
                  <p:pic>
                    <p:nvPicPr>
                      <p:cNvPr id="9"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3712035" y="3502732"/>
            <a:ext cx="3558066" cy="2058654"/>
          </a:xfrm>
          <a:prstGeom prst="rect">
            <a:avLst/>
          </a:prstGeom>
        </p:spPr>
        <p:txBody>
          <a:bodyPr anchor="ctr">
            <a:normAutofit/>
          </a:bodyPr>
          <a:lstStyle>
            <a:lvl1pPr marL="0" indent="0">
              <a:buNone/>
              <a:defRPr sz="3200" b="1">
                <a:solidFill>
                  <a:schemeClr val="bg1"/>
                </a:solidFill>
              </a:defRPr>
            </a:lvl1pPr>
            <a:lvl2pPr marL="457200" indent="0">
              <a:buNone/>
              <a:defRPr sz="6000">
                <a:solidFill>
                  <a:schemeClr val="bg1"/>
                </a:solidFill>
              </a:defRPr>
            </a:lvl2pPr>
          </a:lstStyle>
          <a:p>
            <a:pPr lvl="0"/>
            <a:r>
              <a:rPr lang="en-US" dirty="0"/>
              <a:t>Click to insert section title</a:t>
            </a:r>
            <a:endParaRPr lang="pt-PT" dirty="0"/>
          </a:p>
        </p:txBody>
      </p:sp>
      <p:sp>
        <p:nvSpPr>
          <p:cNvPr id="16" name="Subtitle 2"/>
          <p:cNvSpPr>
            <a:spLocks noGrp="1"/>
          </p:cNvSpPr>
          <p:nvPr>
            <p:ph type="subTitle" idx="1" hasCustomPrompt="1"/>
          </p:nvPr>
        </p:nvSpPr>
        <p:spPr>
          <a:xfrm>
            <a:off x="3637310" y="5571206"/>
            <a:ext cx="3558066" cy="682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r"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400" dirty="0">
                <a:solidFill>
                  <a:schemeClr val="bg1"/>
                </a:solidFill>
              </a:defRPr>
            </a:lvl1pPr>
          </a:lstStyle>
          <a:p>
            <a:pPr marL="0" lvl="0"/>
            <a:r>
              <a:rPr lang="en-US" dirty="0"/>
              <a:t>Click to insert presenter, location and date</a:t>
            </a:r>
          </a:p>
        </p:txBody>
      </p:sp>
      <p:pic>
        <p:nvPicPr>
          <p:cNvPr id="18" name="Image 17">
            <a:extLst>
              <a:ext uri="{FF2B5EF4-FFF2-40B4-BE49-F238E27FC236}">
                <a16:creationId xmlns:a16="http://schemas.microsoft.com/office/drawing/2014/main" id="{9B094B5A-7617-4918-B4B1-E58924F906AC}"/>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5519936" y="724932"/>
            <a:ext cx="6120000" cy="831860"/>
          </a:xfrm>
          <a:prstGeom prst="rect">
            <a:avLst/>
          </a:prstGeom>
        </p:spPr>
      </p:pic>
    </p:spTree>
    <p:extLst>
      <p:ext uri="{BB962C8B-B14F-4D97-AF65-F5344CB8AC3E}">
        <p14:creationId xmlns:p14="http://schemas.microsoft.com/office/powerpoint/2010/main" val="2526412174"/>
      </p:ext>
    </p:extLst>
  </p:cSld>
  <p:clrMapOvr>
    <a:masterClrMapping/>
  </p:clrMapOvr>
  <p:extLst>
    <p:ext uri="{DCECCB84-F9BA-43D5-87BE-67443E8EF086}">
      <p15:sldGuideLst xmlns:p15="http://schemas.microsoft.com/office/powerpoint/2012/main">
        <p15:guide id="1" orient="horz" pos="3339">
          <p15:clr>
            <a:srgbClr val="FBAE40"/>
          </p15:clr>
        </p15:guide>
        <p15:guide id="2" pos="25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E00C3F-4C73-4031-ADC4-DD64A53B6E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re 3"/>
          <p:cNvSpPr>
            <a:spLocks noGrp="1"/>
          </p:cNvSpPr>
          <p:nvPr>
            <p:ph type="title" hasCustomPrompt="1"/>
          </p:nvPr>
        </p:nvSpPr>
        <p:spPr bwMode="gray">
          <a:xfrm>
            <a:off x="478368" y="584885"/>
            <a:ext cx="11235267" cy="443849"/>
          </a:xfrm>
        </p:spPr>
        <p:txBody>
          <a:bodyPr/>
          <a:lstStyle>
            <a:lvl1pPr>
              <a:defRPr/>
            </a:lvl1pPr>
          </a:lstStyle>
          <a:p>
            <a:r>
              <a:rPr lang="en-US" noProof="0" dirty="0"/>
              <a:t>Title</a:t>
            </a:r>
          </a:p>
        </p:txBody>
      </p:sp>
      <p:sp>
        <p:nvSpPr>
          <p:cNvPr id="3" name="Rectangle 2">
            <a:extLst>
              <a:ext uri="{FF2B5EF4-FFF2-40B4-BE49-F238E27FC236}">
                <a16:creationId xmlns:a16="http://schemas.microsoft.com/office/drawing/2014/main" id="{75A9F490-1230-4596-B58E-3960E8F2B523}"/>
              </a:ext>
            </a:extLst>
          </p:cNvPr>
          <p:cNvSpPr/>
          <p:nvPr userDrawn="1"/>
        </p:nvSpPr>
        <p:spPr>
          <a:xfrm>
            <a:off x="195073" y="1613618"/>
            <a:ext cx="3696615" cy="497960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N" sz="2400" dirty="0"/>
          </a:p>
        </p:txBody>
      </p:sp>
      <p:sp>
        <p:nvSpPr>
          <p:cNvPr id="18" name="Rectangle 17">
            <a:extLst>
              <a:ext uri="{FF2B5EF4-FFF2-40B4-BE49-F238E27FC236}">
                <a16:creationId xmlns:a16="http://schemas.microsoft.com/office/drawing/2014/main" id="{65847F6E-ECC3-4788-9FC4-B59E54F72B57}"/>
              </a:ext>
            </a:extLst>
          </p:cNvPr>
          <p:cNvSpPr/>
          <p:nvPr userDrawn="1"/>
        </p:nvSpPr>
        <p:spPr>
          <a:xfrm>
            <a:off x="4198112" y="1613618"/>
            <a:ext cx="3795776" cy="497960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N" sz="2400" dirty="0"/>
          </a:p>
        </p:txBody>
      </p:sp>
      <p:sp>
        <p:nvSpPr>
          <p:cNvPr id="19" name="Rectangle 18">
            <a:extLst>
              <a:ext uri="{FF2B5EF4-FFF2-40B4-BE49-F238E27FC236}">
                <a16:creationId xmlns:a16="http://schemas.microsoft.com/office/drawing/2014/main" id="{28D1B673-048E-4ACD-8E60-70CDF20A18A8}"/>
              </a:ext>
            </a:extLst>
          </p:cNvPr>
          <p:cNvSpPr/>
          <p:nvPr userDrawn="1"/>
        </p:nvSpPr>
        <p:spPr>
          <a:xfrm>
            <a:off x="8195056" y="1613617"/>
            <a:ext cx="3795776" cy="497960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N" sz="2400" dirty="0"/>
          </a:p>
        </p:txBody>
      </p:sp>
      <p:grpSp>
        <p:nvGrpSpPr>
          <p:cNvPr id="8" name="Groupe 1">
            <a:extLst>
              <a:ext uri="{FF2B5EF4-FFF2-40B4-BE49-F238E27FC236}">
                <a16:creationId xmlns:a16="http://schemas.microsoft.com/office/drawing/2014/main" id="{8CF233B8-2FA5-417C-B724-A968D026E1E4}"/>
              </a:ext>
            </a:extLst>
          </p:cNvPr>
          <p:cNvGrpSpPr/>
          <p:nvPr userDrawn="1"/>
        </p:nvGrpSpPr>
        <p:grpSpPr>
          <a:xfrm>
            <a:off x="11501102" y="171573"/>
            <a:ext cx="419436" cy="388988"/>
            <a:chOff x="11501102" y="171573"/>
            <a:chExt cx="419436" cy="388988"/>
          </a:xfrm>
        </p:grpSpPr>
        <p:sp>
          <p:nvSpPr>
            <p:cNvPr id="10" name="Freeform 13">
              <a:extLst>
                <a:ext uri="{FF2B5EF4-FFF2-40B4-BE49-F238E27FC236}">
                  <a16:creationId xmlns:a16="http://schemas.microsoft.com/office/drawing/2014/main" id="{B7068A22-96F9-4ED1-8C16-DB8999B70AE6}"/>
                </a:ext>
              </a:extLst>
            </p:cNvPr>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4">
              <a:extLst>
                <a:ext uri="{FF2B5EF4-FFF2-40B4-BE49-F238E27FC236}">
                  <a16:creationId xmlns:a16="http://schemas.microsoft.com/office/drawing/2014/main" id="{D68E4BAE-E409-4CD6-B050-D349A729EB9B}"/>
                </a:ext>
              </a:extLst>
            </p:cNvPr>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2" name="Text Placeholder 7">
            <a:extLst>
              <a:ext uri="{FF2B5EF4-FFF2-40B4-BE49-F238E27FC236}">
                <a16:creationId xmlns:a16="http://schemas.microsoft.com/office/drawing/2014/main" id="{78D88E66-A5F3-4230-99F2-D5A07ED72264}"/>
              </a:ext>
            </a:extLst>
          </p:cNvPr>
          <p:cNvSpPr txBox="1">
            <a:spLocks/>
          </p:cNvSpPr>
          <p:nvPr userDrawn="1"/>
        </p:nvSpPr>
        <p:spPr>
          <a:xfrm>
            <a:off x="227348" y="6650661"/>
            <a:ext cx="4716524" cy="123111"/>
          </a:xfrm>
          <a:prstGeom prst="rect">
            <a:avLst/>
          </a:prstGeom>
        </p:spPr>
        <p:txBody>
          <a:bodyPr wrap="none" lIns="0" tIns="0" rIns="0" bIns="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800" kern="1200">
                <a:solidFill>
                  <a:srgbClr val="7F7F7F"/>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700" dirty="0">
                <a:solidFill>
                  <a:schemeClr val="bg1">
                    <a:lumMod val="65000"/>
                  </a:schemeClr>
                </a:solidFill>
              </a:rPr>
              <a:t>NA NEP TSP QA REVIEW| SIVANANDAN  | 28- APR-2021</a:t>
            </a:r>
          </a:p>
        </p:txBody>
      </p:sp>
      <p:sp>
        <p:nvSpPr>
          <p:cNvPr id="13" name="Freeform 6">
            <a:extLst>
              <a:ext uri="{FF2B5EF4-FFF2-40B4-BE49-F238E27FC236}">
                <a16:creationId xmlns:a16="http://schemas.microsoft.com/office/drawing/2014/main" id="{27B8155B-4737-4696-8A2D-3ECCEBB981E1}"/>
              </a:ext>
            </a:extLst>
          </p:cNvPr>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48627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7462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keep_Statement_fullbleed">
    <p:spTree>
      <p:nvGrpSpPr>
        <p:cNvPr id="1" name=""/>
        <p:cNvGrpSpPr/>
        <p:nvPr/>
      </p:nvGrpSpPr>
      <p:grpSpPr>
        <a:xfrm>
          <a:off x="0" y="0"/>
          <a:ext cx="0" cy="0"/>
          <a:chOff x="0" y="0"/>
          <a:chExt cx="0" cy="0"/>
        </a:xfrm>
      </p:grpSpPr>
      <p:sp>
        <p:nvSpPr>
          <p:cNvPr id="12" name="Text Placeholder 11"/>
          <p:cNvSpPr>
            <a:spLocks noGrp="1"/>
          </p:cNvSpPr>
          <p:nvPr>
            <p:ph type="body" sz="quarter" idx="34" hasCustomPrompt="1"/>
          </p:nvPr>
        </p:nvSpPr>
        <p:spPr>
          <a:xfrm>
            <a:off x="881857" y="667802"/>
            <a:ext cx="5563188" cy="183537"/>
          </a:xfrm>
          <a:prstGeom prst="rect">
            <a:avLst/>
          </a:prstGeom>
        </p:spPr>
        <p:txBody>
          <a:bodyPr>
            <a:noAutofit/>
          </a:bodyPr>
          <a:lstStyle>
            <a:lvl1pPr marL="0" indent="0">
              <a:lnSpc>
                <a:spcPct val="100000"/>
              </a:lnSpc>
              <a:buNone/>
              <a:defRPr sz="1000" b="0" i="0" spc="151">
                <a:solidFill>
                  <a:srgbClr val="A7A7A7"/>
                </a:solidFill>
                <a:latin typeface="Arial" charset="0"/>
                <a:ea typeface="Arial" charset="0"/>
                <a:cs typeface="Arial" charset="0"/>
              </a:defRPr>
            </a:lvl1pPr>
          </a:lstStyle>
          <a:p>
            <a:r>
              <a:rPr lang="en-US" dirty="0"/>
              <a:t>SECTION</a:t>
            </a:r>
          </a:p>
        </p:txBody>
      </p:sp>
      <p:sp>
        <p:nvSpPr>
          <p:cNvPr id="7" name="Shape 232"/>
          <p:cNvSpPr>
            <a:spLocks noGrp="1"/>
          </p:cNvSpPr>
          <p:nvPr>
            <p:ph type="body" sz="quarter" idx="18" hasCustomPrompt="1"/>
          </p:nvPr>
        </p:nvSpPr>
        <p:spPr>
          <a:xfrm>
            <a:off x="881837" y="1191811"/>
            <a:ext cx="5563208" cy="1419860"/>
          </a:xfrm>
          <a:prstGeom prst="rect">
            <a:avLst/>
          </a:prstGeom>
        </p:spPr>
        <p:txBody>
          <a:bodyPr lIns="0" tIns="0" rIns="0" bIns="0" anchor="t" anchorCtr="0">
            <a:noAutofit/>
          </a:bodyPr>
          <a:lstStyle>
            <a:lvl1pPr marL="0" indent="0" defTabSz="641271">
              <a:lnSpc>
                <a:spcPct val="80000"/>
              </a:lnSpc>
              <a:buNone/>
              <a:defRPr sz="4400" b="1" spc="36">
                <a:solidFill>
                  <a:srgbClr val="333333"/>
                </a:solidFill>
                <a:uFill>
                  <a:solidFill>
                    <a:srgbClr val="000000"/>
                  </a:solidFill>
                </a:uFill>
                <a:latin typeface="Georgia" charset="0"/>
                <a:ea typeface="Georgia" charset="0"/>
                <a:cs typeface="Georgia" charset="0"/>
                <a:sym typeface="Quarto Bold"/>
              </a:defRPr>
            </a:lvl1pPr>
          </a:lstStyle>
          <a:p>
            <a:pPr>
              <a:defRPr>
                <a:solidFill>
                  <a:srgbClr val="424242"/>
                </a:solidFill>
              </a:defRPr>
            </a:pPr>
            <a:r>
              <a:rPr lang="en-US" dirty="0">
                <a:solidFill>
                  <a:schemeClr val="accent1">
                    <a:hueOff val="-11708571"/>
                    <a:satOff val="-92105"/>
                    <a:lumOff val="44705"/>
                  </a:schemeClr>
                </a:solidFill>
              </a:rPr>
              <a:t>Introduction statement lorem </a:t>
            </a:r>
            <a:r>
              <a:rPr lang="en-US" dirty="0" err="1">
                <a:solidFill>
                  <a:schemeClr val="accent1">
                    <a:hueOff val="-11708571"/>
                    <a:satOff val="-92105"/>
                    <a:lumOff val="44705"/>
                  </a:schemeClr>
                </a:solidFill>
              </a:rPr>
              <a:t>smet</a:t>
            </a:r>
            <a:r>
              <a:rPr lang="en-US" dirty="0">
                <a:solidFill>
                  <a:schemeClr val="accent1">
                    <a:hueOff val="-11708571"/>
                    <a:satOff val="-92105"/>
                    <a:lumOff val="44705"/>
                  </a:schemeClr>
                </a:solidFill>
              </a:rPr>
              <a:t> in </a:t>
            </a:r>
            <a:r>
              <a:rPr lang="en-US" dirty="0" err="1">
                <a:solidFill>
                  <a:schemeClr val="accent1">
                    <a:hueOff val="-11708571"/>
                    <a:satOff val="-92105"/>
                    <a:lumOff val="44705"/>
                  </a:schemeClr>
                </a:solidFill>
              </a:rPr>
              <a:t>alerno</a:t>
            </a:r>
            <a:r>
              <a:rPr lang="en-US" dirty="0">
                <a:solidFill>
                  <a:schemeClr val="accent1">
                    <a:hueOff val="-11708571"/>
                    <a:satOff val="-92105"/>
                    <a:lumOff val="44705"/>
                  </a:schemeClr>
                </a:solidFill>
              </a:rPr>
              <a:t> </a:t>
            </a:r>
            <a:r>
              <a:rPr lang="en-US" dirty="0" err="1">
                <a:solidFill>
                  <a:schemeClr val="accent1">
                    <a:hueOff val="-11708571"/>
                    <a:satOff val="-92105"/>
                    <a:lumOff val="44705"/>
                  </a:schemeClr>
                </a:solidFill>
              </a:rPr>
              <a:t>repre</a:t>
            </a:r>
            <a:r>
              <a:rPr lang="en-US" dirty="0">
                <a:solidFill>
                  <a:schemeClr val="accent1">
                    <a:hueOff val="-11708571"/>
                    <a:satOff val="-92105"/>
                    <a:lumOff val="44705"/>
                  </a:schemeClr>
                </a:solidFill>
              </a:rPr>
              <a:t> </a:t>
            </a:r>
            <a:r>
              <a:rPr lang="en-US" dirty="0" err="1">
                <a:solidFill>
                  <a:schemeClr val="accent1">
                    <a:hueOff val="-11708571"/>
                    <a:satOff val="-92105"/>
                    <a:lumOff val="44705"/>
                  </a:schemeClr>
                </a:solidFill>
              </a:rPr>
              <a:t>erit</a:t>
            </a:r>
            <a:r>
              <a:rPr lang="en-US" dirty="0">
                <a:solidFill>
                  <a:schemeClr val="accent1">
                    <a:hueOff val="-11708571"/>
                    <a:satOff val="-92105"/>
                    <a:lumOff val="44705"/>
                  </a:schemeClr>
                </a:solidFill>
              </a:rPr>
              <a:t> </a:t>
            </a:r>
            <a:r>
              <a:rPr lang="en-US" dirty="0" err="1">
                <a:solidFill>
                  <a:schemeClr val="accent1">
                    <a:hueOff val="-11708571"/>
                    <a:satOff val="-92105"/>
                    <a:lumOff val="44705"/>
                  </a:schemeClr>
                </a:solidFill>
              </a:rPr>
              <a:t>inaet</a:t>
            </a:r>
            <a:r>
              <a:rPr lang="en-US" dirty="0">
                <a:solidFill>
                  <a:schemeClr val="accent1">
                    <a:hueOff val="-11708571"/>
                    <a:satOff val="-92105"/>
                    <a:lumOff val="44705"/>
                  </a:schemeClr>
                </a:solidFill>
              </a:rPr>
              <a:t> </a:t>
            </a:r>
            <a:r>
              <a:rPr lang="en-US" dirty="0" err="1">
                <a:solidFill>
                  <a:schemeClr val="accent1">
                    <a:hueOff val="-11708571"/>
                    <a:satOff val="-92105"/>
                    <a:lumOff val="44705"/>
                  </a:schemeClr>
                </a:solidFill>
              </a:rPr>
              <a:t>voluptate</a:t>
            </a:r>
            <a:endParaRPr lang="en-US" dirty="0">
              <a:solidFill>
                <a:schemeClr val="accent1">
                  <a:hueOff val="-11708571"/>
                  <a:satOff val="-92105"/>
                  <a:lumOff val="44705"/>
                </a:schemeClr>
              </a:solidFill>
            </a:endParaRPr>
          </a:p>
        </p:txBody>
      </p:sp>
    </p:spTree>
    <p:extLst>
      <p:ext uri="{BB962C8B-B14F-4D97-AF65-F5344CB8AC3E}">
        <p14:creationId xmlns:p14="http://schemas.microsoft.com/office/powerpoint/2010/main" val="2780876168"/>
      </p:ext>
    </p:extLst>
  </p:cSld>
  <p:clrMapOvr>
    <a:masterClrMapping/>
  </p:clrMapOvr>
  <p:transition spd="med"/>
  <p:extLst>
    <p:ext uri="{DCECCB84-F9BA-43D5-87BE-67443E8EF086}">
      <p15:sldGuideLst xmlns:p15="http://schemas.microsoft.com/office/powerpoint/2012/main">
        <p15:guide id="1" orient="horz" pos="1920">
          <p15:clr>
            <a:srgbClr val="FBAE40"/>
          </p15:clr>
        </p15:guide>
        <p15:guide id="4" orient="horz" pos="476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227349" y="0"/>
            <a:ext cx="11125236" cy="1104900"/>
          </a:xfrm>
        </p:spPr>
        <p:txBody>
          <a:bodyPr/>
          <a:lstStyle/>
          <a:p>
            <a:r>
              <a:rPr lang="en-US" dirty="0"/>
              <a:t>Click to edit Master title style</a:t>
            </a:r>
            <a:endParaRPr lang="en-GB" dirty="0"/>
          </a:p>
        </p:txBody>
      </p:sp>
      <p:sp>
        <p:nvSpPr>
          <p:cNvPr id="4" name="Text Placeholder 3"/>
          <p:cNvSpPr>
            <a:spLocks noGrp="1"/>
          </p:cNvSpPr>
          <p:nvPr>
            <p:ph type="body" sz="quarter" idx="10"/>
          </p:nvPr>
        </p:nvSpPr>
        <p:spPr>
          <a:xfrm>
            <a:off x="227348" y="1815351"/>
            <a:ext cx="11700000" cy="446620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Espace réservé du texte 4"/>
          <p:cNvSpPr>
            <a:spLocks noGrp="1"/>
          </p:cNvSpPr>
          <p:nvPr>
            <p:ph type="body" sz="quarter" idx="11" hasCustomPrompt="1"/>
          </p:nvPr>
        </p:nvSpPr>
        <p:spPr>
          <a:xfrm>
            <a:off x="227349" y="1148607"/>
            <a:ext cx="11700000" cy="504056"/>
          </a:xfrm>
          <a:prstGeom prst="rect">
            <a:avLst/>
          </a:prstGeom>
        </p:spPr>
        <p:txBody>
          <a:bodyPr/>
          <a:lstStyle>
            <a:lvl1pPr>
              <a:defRPr>
                <a:solidFill>
                  <a:schemeClr val="accent2"/>
                </a:solidFill>
                <a:latin typeface="Arial" panose="020B0604020202020204" pitchFamily="34" charset="0"/>
                <a:cs typeface="Arial" panose="020B0604020202020204" pitchFamily="34" charset="0"/>
              </a:defRPr>
            </a:lvl1pPr>
          </a:lstStyle>
          <a:p>
            <a:pPr lvl="0"/>
            <a:r>
              <a:rPr lang="en-US" dirty="0"/>
              <a:t>Click to edit Master subtitle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Slide 3 Full Picture">
    <p:bg>
      <p:bgPr>
        <a:solidFill>
          <a:schemeClr val="accent4"/>
        </a:solidFill>
        <a:effectLst/>
      </p:bgPr>
    </p:bg>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561383"/>
            <a:ext cx="11386134" cy="307777"/>
          </a:xfrm>
        </p:spPr>
        <p:txBody>
          <a:bodyPr wrap="square" lIns="36000" tIns="0" rIns="36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847127"/>
            <a:ext cx="11386134" cy="1661993"/>
          </a:xfrm>
        </p:spPr>
        <p:txBody>
          <a:bodyPr wrap="square" lIns="36000" rIns="36000" bIns="0" anchor="b" anchorCtr="0">
            <a:spAutoFit/>
          </a:bodyPr>
          <a:lstStyle>
            <a:lvl1pPr algn="l">
              <a:lnSpc>
                <a:spcPct val="90000"/>
              </a:lnSpc>
              <a:defRPr sz="6000" b="1" baseline="0">
                <a:solidFill>
                  <a:schemeClr val="bg1"/>
                </a:solidFill>
                <a:latin typeface="Ubuntu" panose="020B0504030602030204" pitchFamily="34" charset="0"/>
              </a:defRPr>
            </a:lvl1pPr>
          </a:lstStyle>
          <a:p>
            <a:r>
              <a:rPr lang="en-US"/>
              <a:t>Click to edit Master title style</a:t>
            </a:r>
            <a:endParaRPr lang="en-GB" dirty="0"/>
          </a:p>
        </p:txBody>
      </p:sp>
      <p:pic>
        <p:nvPicPr>
          <p:cNvPr id="5" name="Image 4">
            <a:extLst>
              <a:ext uri="{FF2B5EF4-FFF2-40B4-BE49-F238E27FC236}">
                <a16:creationId xmlns:a16="http://schemas.microsoft.com/office/drawing/2014/main" id="{B20902B5-3596-438E-9BA1-2E01D91CB4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2000" y="187155"/>
            <a:ext cx="5220000" cy="1285708"/>
          </a:xfrm>
          <a:prstGeom prst="rect">
            <a:avLst/>
          </a:prstGeom>
        </p:spPr>
      </p:pic>
    </p:spTree>
    <p:extLst>
      <p:ext uri="{BB962C8B-B14F-4D97-AF65-F5344CB8AC3E}">
        <p14:creationId xmlns:p14="http://schemas.microsoft.com/office/powerpoint/2010/main" val="27742090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hapter P7670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3877649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Final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4">
            <a:extLst>
              <a:ext uri="{FF2B5EF4-FFF2-40B4-BE49-F238E27FC236}">
                <a16:creationId xmlns:a16="http://schemas.microsoft.com/office/drawing/2014/main" id="{AEFD73FD-4310-4FE6-83F6-4ADDF1642E27}"/>
              </a:ext>
            </a:extLst>
          </p:cNvPr>
          <p:cNvSpPr>
            <a:spLocks/>
          </p:cNvSpPr>
          <p:nvPr userDrawn="1"/>
        </p:nvSpPr>
        <p:spPr bwMode="auto">
          <a:xfrm>
            <a:off x="1" y="0"/>
            <a:ext cx="5942703" cy="6858000"/>
          </a:xfrm>
          <a:custGeom>
            <a:avLst/>
            <a:gdLst>
              <a:gd name="connsiteX0" fmla="*/ 0 w 5942703"/>
              <a:gd name="connsiteY0" fmla="*/ 0 h 6858000"/>
              <a:gd name="connsiteX1" fmla="*/ 1934854 w 5942703"/>
              <a:gd name="connsiteY1" fmla="*/ 0 h 6858000"/>
              <a:gd name="connsiteX2" fmla="*/ 2016936 w 5942703"/>
              <a:gd name="connsiteY2" fmla="*/ 210681 h 6858000"/>
              <a:gd name="connsiteX3" fmla="*/ 5381513 w 5942703"/>
              <a:gd name="connsiteY3" fmla="*/ 2418544 h 6858000"/>
              <a:gd name="connsiteX4" fmla="*/ 3933862 w 5942703"/>
              <a:gd name="connsiteY4" fmla="*/ 6759409 h 6858000"/>
              <a:gd name="connsiteX5" fmla="*/ 3795861 w 5942703"/>
              <a:gd name="connsiteY5" fmla="*/ 6858000 h 6858000"/>
              <a:gd name="connsiteX6" fmla="*/ 0 w 594270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703" h="6858000">
                <a:moveTo>
                  <a:pt x="0" y="0"/>
                </a:moveTo>
                <a:lnTo>
                  <a:pt x="1934854" y="0"/>
                </a:lnTo>
                <a:lnTo>
                  <a:pt x="2016936" y="210681"/>
                </a:lnTo>
                <a:cubicBezTo>
                  <a:pt x="3206701" y="3025068"/>
                  <a:pt x="5838311" y="3712297"/>
                  <a:pt x="5381513" y="2418544"/>
                </a:cubicBezTo>
                <a:cubicBezTo>
                  <a:pt x="6119798" y="2697936"/>
                  <a:pt x="6539698" y="4845048"/>
                  <a:pt x="3933862" y="6759409"/>
                </a:cubicBezTo>
                <a:lnTo>
                  <a:pt x="3795861" y="6858000"/>
                </a:lnTo>
                <a:lnTo>
                  <a:pt x="0" y="685800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2" name="Group 5">
            <a:extLst>
              <a:ext uri="{FF2B5EF4-FFF2-40B4-BE49-F238E27FC236}">
                <a16:creationId xmlns:a16="http://schemas.microsoft.com/office/drawing/2014/main" id="{D1D61DEE-13C9-4E34-97DE-432882EEB993}"/>
              </a:ext>
            </a:extLst>
          </p:cNvPr>
          <p:cNvGrpSpPr/>
          <p:nvPr userDrawn="1"/>
        </p:nvGrpSpPr>
        <p:grpSpPr>
          <a:xfrm>
            <a:off x="4979035" y="2404110"/>
            <a:ext cx="735013" cy="682321"/>
            <a:chOff x="5662614" y="3032124"/>
            <a:chExt cx="863600" cy="801689"/>
          </a:xfrm>
        </p:grpSpPr>
        <p:sp>
          <p:nvSpPr>
            <p:cNvPr id="30" name="Freeform 9">
              <a:extLst>
                <a:ext uri="{FF2B5EF4-FFF2-40B4-BE49-F238E27FC236}">
                  <a16:creationId xmlns:a16="http://schemas.microsoft.com/office/drawing/2014/main" id="{CA8EB9FD-9EF8-467D-92C6-8B7B687106BA}"/>
                </a:ext>
              </a:extLst>
            </p:cNvPr>
            <p:cNvSpPr>
              <a:spLocks/>
            </p:cNvSpPr>
            <p:nvPr/>
          </p:nvSpPr>
          <p:spPr bwMode="auto">
            <a:xfrm>
              <a:off x="5959476" y="3368675"/>
              <a:ext cx="566738" cy="465138"/>
            </a:xfrm>
            <a:custGeom>
              <a:avLst/>
              <a:gdLst>
                <a:gd name="T0" fmla="*/ 99 w 149"/>
                <a:gd name="T1" fmla="*/ 85 h 122"/>
                <a:gd name="T2" fmla="*/ 149 w 149"/>
                <a:gd name="T3" fmla="*/ 34 h 122"/>
                <a:gd name="T4" fmla="*/ 112 w 149"/>
                <a:gd name="T5" fmla="*/ 0 h 122"/>
                <a:gd name="T6" fmla="*/ 39 w 149"/>
                <a:gd name="T7" fmla="*/ 78 h 122"/>
                <a:gd name="T8" fmla="*/ 0 w 149"/>
                <a:gd name="T9" fmla="*/ 114 h 122"/>
                <a:gd name="T10" fmla="*/ 29 w 149"/>
                <a:gd name="T11" fmla="*/ 122 h 122"/>
                <a:gd name="T12" fmla="*/ 99 w 149"/>
                <a:gd name="T13" fmla="*/ 99 h 122"/>
                <a:gd name="T14" fmla="*/ 64 w 149"/>
                <a:gd name="T15" fmla="*/ 68 h 122"/>
                <a:gd name="T16" fmla="*/ 99 w 149"/>
                <a:gd name="T17" fmla="*/ 8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22">
                  <a:moveTo>
                    <a:pt x="99" y="85"/>
                  </a:moveTo>
                  <a:cubicBezTo>
                    <a:pt x="127" y="85"/>
                    <a:pt x="149" y="62"/>
                    <a:pt x="149" y="34"/>
                  </a:cubicBezTo>
                  <a:cubicBezTo>
                    <a:pt x="147" y="22"/>
                    <a:pt x="143" y="0"/>
                    <a:pt x="112" y="0"/>
                  </a:cubicBezTo>
                  <a:cubicBezTo>
                    <a:pt x="78" y="0"/>
                    <a:pt x="67" y="48"/>
                    <a:pt x="39" y="78"/>
                  </a:cubicBezTo>
                  <a:cubicBezTo>
                    <a:pt x="37" y="96"/>
                    <a:pt x="20" y="111"/>
                    <a:pt x="0" y="114"/>
                  </a:cubicBezTo>
                  <a:cubicBezTo>
                    <a:pt x="5" y="119"/>
                    <a:pt x="16" y="122"/>
                    <a:pt x="29" y="122"/>
                  </a:cubicBezTo>
                  <a:cubicBezTo>
                    <a:pt x="54" y="122"/>
                    <a:pt x="84" y="115"/>
                    <a:pt x="99" y="99"/>
                  </a:cubicBezTo>
                  <a:cubicBezTo>
                    <a:pt x="78" y="100"/>
                    <a:pt x="65" y="86"/>
                    <a:pt x="64" y="68"/>
                  </a:cubicBezTo>
                  <a:cubicBezTo>
                    <a:pt x="74" y="80"/>
                    <a:pt x="85" y="85"/>
                    <a:pt x="99" y="85"/>
                  </a:cubicBezTo>
                </a:path>
              </a:pathLst>
            </a:custGeom>
            <a:solidFill>
              <a:srgbClr val="00B0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2">
              <a:extLst>
                <a:ext uri="{FF2B5EF4-FFF2-40B4-BE49-F238E27FC236}">
                  <a16:creationId xmlns:a16="http://schemas.microsoft.com/office/drawing/2014/main" id="{ED2560F6-388B-43F0-89C8-492914F4382E}"/>
                </a:ext>
              </a:extLst>
            </p:cNvPr>
            <p:cNvSpPr>
              <a:spLocks/>
            </p:cNvSpPr>
            <p:nvPr/>
          </p:nvSpPr>
          <p:spPr bwMode="auto">
            <a:xfrm>
              <a:off x="5662614" y="3032124"/>
              <a:ext cx="863600" cy="736599"/>
            </a:xfrm>
            <a:custGeom>
              <a:avLst/>
              <a:gdLst>
                <a:gd name="T0" fmla="*/ 227 w 227"/>
                <a:gd name="T1" fmla="*/ 120 h 193"/>
                <a:gd name="T2" fmla="*/ 188 w 227"/>
                <a:gd name="T3" fmla="*/ 40 h 193"/>
                <a:gd name="T4" fmla="*/ 127 w 227"/>
                <a:gd name="T5" fmla="*/ 3 h 193"/>
                <a:gd name="T6" fmla="*/ 122 w 227"/>
                <a:gd name="T7" fmla="*/ 0 h 193"/>
                <a:gd name="T8" fmla="*/ 122 w 227"/>
                <a:gd name="T9" fmla="*/ 0 h 193"/>
                <a:gd name="T10" fmla="*/ 0 w 227"/>
                <a:gd name="T11" fmla="*/ 125 h 193"/>
                <a:gd name="T12" fmla="*/ 42 w 227"/>
                <a:gd name="T13" fmla="*/ 187 h 193"/>
                <a:gd name="T14" fmla="*/ 85 w 227"/>
                <a:gd name="T15" fmla="*/ 188 h 193"/>
                <a:gd name="T16" fmla="*/ 117 w 227"/>
                <a:gd name="T17" fmla="*/ 166 h 193"/>
                <a:gd name="T18" fmla="*/ 190 w 227"/>
                <a:gd name="T19" fmla="*/ 88 h 193"/>
                <a:gd name="T20" fmla="*/ 227 w 227"/>
                <a:gd name="T21" fmla="*/ 122 h 193"/>
                <a:gd name="T22" fmla="*/ 227 w 227"/>
                <a:gd name="T23" fmla="*/ 12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93">
                  <a:moveTo>
                    <a:pt x="227" y="120"/>
                  </a:moveTo>
                  <a:cubicBezTo>
                    <a:pt x="226" y="89"/>
                    <a:pt x="211" y="62"/>
                    <a:pt x="188" y="40"/>
                  </a:cubicBezTo>
                  <a:cubicBezTo>
                    <a:pt x="170" y="24"/>
                    <a:pt x="149" y="12"/>
                    <a:pt x="127" y="3"/>
                  </a:cubicBezTo>
                  <a:cubicBezTo>
                    <a:pt x="125" y="2"/>
                    <a:pt x="123" y="1"/>
                    <a:pt x="122" y="0"/>
                  </a:cubicBezTo>
                  <a:cubicBezTo>
                    <a:pt x="122" y="0"/>
                    <a:pt x="122" y="0"/>
                    <a:pt x="122" y="0"/>
                  </a:cubicBezTo>
                  <a:cubicBezTo>
                    <a:pt x="94" y="33"/>
                    <a:pt x="0" y="57"/>
                    <a:pt x="0" y="125"/>
                  </a:cubicBezTo>
                  <a:cubicBezTo>
                    <a:pt x="0" y="152"/>
                    <a:pt x="17" y="177"/>
                    <a:pt x="42" y="187"/>
                  </a:cubicBezTo>
                  <a:cubicBezTo>
                    <a:pt x="56" y="193"/>
                    <a:pt x="71" y="193"/>
                    <a:pt x="85" y="188"/>
                  </a:cubicBezTo>
                  <a:cubicBezTo>
                    <a:pt x="98" y="184"/>
                    <a:pt x="108" y="176"/>
                    <a:pt x="117" y="166"/>
                  </a:cubicBezTo>
                  <a:cubicBezTo>
                    <a:pt x="145" y="136"/>
                    <a:pt x="156" y="88"/>
                    <a:pt x="190" y="88"/>
                  </a:cubicBezTo>
                  <a:cubicBezTo>
                    <a:pt x="221" y="88"/>
                    <a:pt x="225" y="110"/>
                    <a:pt x="227" y="122"/>
                  </a:cubicBezTo>
                  <a:cubicBezTo>
                    <a:pt x="227" y="122"/>
                    <a:pt x="227" y="121"/>
                    <a:pt x="227" y="120"/>
                  </a:cubicBezTo>
                </a:path>
              </a:pathLst>
            </a:custGeom>
            <a:solidFill>
              <a:srgbClr val="0075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3"/>
          <p:cNvSpPr/>
          <p:nvPr userDrawn="1"/>
        </p:nvSpPr>
        <p:spPr>
          <a:xfrm>
            <a:off x="6536185" y="2886346"/>
            <a:ext cx="4638213" cy="1493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lgn="just"/>
            <a:r>
              <a:rPr lang="en-GB" sz="900" dirty="0">
                <a:solidFill>
                  <a:schemeClr val="tx1"/>
                </a:solidFill>
                <a:effectLst/>
              </a:rPr>
              <a:t>Capgemini is a global leader in partnering with companies to transform and manage their business by harnessing the power of technology. The Group is guided everyday by its purpose of unleashing human energy through technology for an inclusive and sustainable future. It is a responsible and diverse organization of 270,000 team members in nearly 50 countries. With its strong 50 year heritage and deep industry expertise, Capgemini is trusted by its clients to address the entire breadth of their business needs, from strategy and design to operations, fuelled by the fast evolving and innovative world of cloud, data, AI, connectivity, software, digital engineering and platforms. The Group reported in 2020 global revenues of €16 billion.</a:t>
            </a:r>
            <a:endParaRPr lang="en-US" sz="900" dirty="0">
              <a:solidFill>
                <a:schemeClr val="tx1"/>
              </a:solidFill>
              <a:effectLst/>
            </a:endParaRPr>
          </a:p>
        </p:txBody>
      </p:sp>
      <p:sp>
        <p:nvSpPr>
          <p:cNvPr id="15" name="Rectangle 14"/>
          <p:cNvSpPr/>
          <p:nvPr userDrawn="1"/>
        </p:nvSpPr>
        <p:spPr>
          <a:xfrm>
            <a:off x="6536184" y="2507082"/>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dirty="0">
                <a:solidFill>
                  <a:schemeClr val="accent1"/>
                </a:solidFill>
              </a:rPr>
              <a:t>About Capgemini</a:t>
            </a:r>
          </a:p>
        </p:txBody>
      </p:sp>
      <p:sp>
        <p:nvSpPr>
          <p:cNvPr id="16" name="Rectangle 15"/>
          <p:cNvSpPr/>
          <p:nvPr userDrawn="1"/>
        </p:nvSpPr>
        <p:spPr>
          <a:xfrm>
            <a:off x="6536184" y="4461866"/>
            <a:ext cx="4345176"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900" dirty="0">
                <a:solidFill>
                  <a:schemeClr val="tx1"/>
                </a:solidFill>
                <a:effectLst/>
              </a:rPr>
              <a:t>Get the Future You Want </a:t>
            </a:r>
            <a:r>
              <a:rPr lang="en-US" sz="900" dirty="0">
                <a:solidFill>
                  <a:schemeClr val="tx1"/>
                </a:solidFill>
                <a:effectLst/>
              </a:rPr>
              <a:t>|</a:t>
            </a:r>
            <a:r>
              <a:rPr lang="en-GB" sz="900" dirty="0">
                <a:solidFill>
                  <a:schemeClr val="tx1"/>
                </a:solidFill>
                <a:effectLst/>
              </a:rPr>
              <a:t> </a:t>
            </a:r>
            <a:r>
              <a:rPr lang="en-US" sz="1050" dirty="0">
                <a:solidFill>
                  <a:schemeClr val="accent2"/>
                </a:solidFill>
              </a:rPr>
              <a:t>www.capgemini.com</a:t>
            </a:r>
          </a:p>
        </p:txBody>
      </p:sp>
      <p:pic>
        <p:nvPicPr>
          <p:cNvPr id="17" name="Picture 2" descr="D:\My Work\Template\Icons\Social Media\LinkedIN.png">
            <a:hlinkClick r:id="rId2"/>
          </p:cNvPr>
          <p:cNvPicPr>
            <a:picLocks noChangeAspect="1" noChangeArrowheads="1"/>
          </p:cNvPicPr>
          <p:nvPr userDrawn="1"/>
        </p:nvPicPr>
        <p:blipFill>
          <a:blip r:embed="rId3" cstate="print"/>
          <a:srcRect/>
          <a:stretch>
            <a:fillRect/>
          </a:stretch>
        </p:blipFill>
        <p:spPr bwMode="auto">
          <a:xfrm>
            <a:off x="810097" y="4968013"/>
            <a:ext cx="333195" cy="333195"/>
          </a:xfrm>
          <a:prstGeom prst="rect">
            <a:avLst/>
          </a:prstGeom>
          <a:noFill/>
        </p:spPr>
      </p:pic>
      <p:pic>
        <p:nvPicPr>
          <p:cNvPr id="18" name="Picture 4" descr="D:\My Work\Template\Icons\Social Media\SlideShare.png">
            <a:hlinkClick r:id="rId4"/>
          </p:cNvPr>
          <p:cNvPicPr>
            <a:picLocks noChangeAspect="1" noChangeArrowheads="1"/>
          </p:cNvPicPr>
          <p:nvPr userDrawn="1"/>
        </p:nvPicPr>
        <p:blipFill>
          <a:blip r:embed="rId5" cstate="print"/>
          <a:srcRect/>
          <a:stretch>
            <a:fillRect/>
          </a:stretch>
        </p:blipFill>
        <p:spPr bwMode="auto">
          <a:xfrm>
            <a:off x="1193474" y="4968013"/>
            <a:ext cx="333195" cy="333195"/>
          </a:xfrm>
          <a:prstGeom prst="rect">
            <a:avLst/>
          </a:prstGeom>
          <a:noFill/>
        </p:spPr>
      </p:pic>
      <p:pic>
        <p:nvPicPr>
          <p:cNvPr id="19" name="Picture 5" descr="D:\My Work\Template\Icons\Social Media\Twitter.png">
            <a:hlinkClick r:id="rId6"/>
          </p:cNvPr>
          <p:cNvPicPr>
            <a:picLocks noChangeAspect="1" noChangeArrowheads="1"/>
          </p:cNvPicPr>
          <p:nvPr userDrawn="1"/>
        </p:nvPicPr>
        <p:blipFill>
          <a:blip r:embed="rId7" cstate="print"/>
          <a:srcRect/>
          <a:stretch>
            <a:fillRect/>
          </a:stretch>
        </p:blipFill>
        <p:spPr bwMode="auto">
          <a:xfrm>
            <a:off x="1576851" y="4968013"/>
            <a:ext cx="333195" cy="333195"/>
          </a:xfrm>
          <a:prstGeom prst="rect">
            <a:avLst/>
          </a:prstGeom>
          <a:noFill/>
        </p:spPr>
      </p:pic>
      <p:pic>
        <p:nvPicPr>
          <p:cNvPr id="20" name="Picture 6" descr="D:\My Work\Template\Icons\Social Media\YouTube.png">
            <a:hlinkClick r:id="rId8"/>
          </p:cNvPr>
          <p:cNvPicPr>
            <a:picLocks noChangeAspect="1" noChangeArrowheads="1"/>
          </p:cNvPicPr>
          <p:nvPr userDrawn="1"/>
        </p:nvPicPr>
        <p:blipFill>
          <a:blip r:embed="rId9" cstate="print"/>
          <a:srcRect/>
          <a:stretch>
            <a:fillRect/>
          </a:stretch>
        </p:blipFill>
        <p:spPr bwMode="auto">
          <a:xfrm>
            <a:off x="1960227" y="4968013"/>
            <a:ext cx="333195" cy="333195"/>
          </a:xfrm>
          <a:prstGeom prst="rect">
            <a:avLst/>
          </a:prstGeom>
          <a:noFill/>
        </p:spPr>
      </p:pic>
      <p:pic>
        <p:nvPicPr>
          <p:cNvPr id="21" name="Picture 7" descr="D:\My Work\Template\Icons\Social Media\Facebook.png">
            <a:hlinkClick r:id="rId10"/>
          </p:cNvPr>
          <p:cNvPicPr>
            <a:picLocks noChangeAspect="1" noChangeArrowheads="1"/>
          </p:cNvPicPr>
          <p:nvPr userDrawn="1"/>
        </p:nvPicPr>
        <p:blipFill>
          <a:blip r:embed="rId11" cstate="print"/>
          <a:srcRect/>
          <a:stretch>
            <a:fillRect/>
          </a:stretch>
        </p:blipFill>
        <p:spPr bwMode="auto">
          <a:xfrm>
            <a:off x="426720" y="4968013"/>
            <a:ext cx="333195" cy="333195"/>
          </a:xfrm>
          <a:prstGeom prst="rect">
            <a:avLst/>
          </a:prstGeom>
          <a:noFill/>
        </p:spPr>
      </p:pic>
      <p:sp>
        <p:nvSpPr>
          <p:cNvPr id="23" name="Rectangle 22"/>
          <p:cNvSpPr/>
          <p:nvPr userDrawn="1"/>
        </p:nvSpPr>
        <p:spPr>
          <a:xfrm>
            <a:off x="426720" y="5764024"/>
            <a:ext cx="4013280" cy="446276"/>
          </a:xfrm>
          <a:prstGeom prst="rect">
            <a:avLst/>
          </a:prstGeom>
        </p:spPr>
        <p:txBody>
          <a:bodyPr wrap="square" lIns="0" tIns="0" rIns="0" bIns="0" anchor="b" anchorCtr="0">
            <a:spAutoFit/>
          </a:bodyPr>
          <a:lstStyle/>
          <a:p>
            <a:pPr>
              <a:spcAft>
                <a:spcPts val="600"/>
              </a:spcAft>
            </a:pPr>
            <a:r>
              <a:rPr lang="en-US" sz="800" noProof="0" dirty="0">
                <a:solidFill>
                  <a:schemeClr val="bg1"/>
                </a:solidFill>
                <a:latin typeface="+mn-lt"/>
                <a:cs typeface="Arial"/>
              </a:rPr>
              <a:t>This presentation contains information that may be privileged or confidential and is the property of the Capgemini Group.</a:t>
            </a:r>
          </a:p>
          <a:p>
            <a:pPr>
              <a:spcAft>
                <a:spcPts val="600"/>
              </a:spcAft>
            </a:pPr>
            <a:r>
              <a:rPr lang="en-US" sz="800" noProof="0" dirty="0">
                <a:solidFill>
                  <a:schemeClr val="bg1"/>
                </a:solidFill>
                <a:latin typeface="Arial"/>
                <a:cs typeface="Arial"/>
              </a:rPr>
              <a:t>Copyright © 2021 Capgemini. All rights reserved.</a:t>
            </a:r>
          </a:p>
        </p:txBody>
      </p:sp>
      <p:sp>
        <p:nvSpPr>
          <p:cNvPr id="25" name="Rectangle 24">
            <a:hlinkClick r:id="rId12"/>
          </p:cNvPr>
          <p:cNvSpPr/>
          <p:nvPr userDrawn="1"/>
        </p:nvSpPr>
        <p:spPr>
          <a:xfrm>
            <a:off x="7489902" y="3812094"/>
            <a:ext cx="2336088"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hlinkClick r:id="rId13"/>
          </p:cNvPr>
          <p:cNvSpPr/>
          <p:nvPr userDrawn="1"/>
        </p:nvSpPr>
        <p:spPr>
          <a:xfrm>
            <a:off x="10730865" y="3812094"/>
            <a:ext cx="704850"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30265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49" y="2205319"/>
            <a:ext cx="5400000" cy="4076234"/>
          </a:xfrm>
          <a:prstGeom prst="rect">
            <a:avLst/>
          </a:prstGeom>
        </p:spPr>
        <p:txBody>
          <a:bodyPr>
            <a:noAutofit/>
          </a:bodyPr>
          <a:lstStyle>
            <a:lvl1pPr>
              <a:lnSpc>
                <a:spcPct val="100000"/>
              </a:lnSpc>
              <a:spcBef>
                <a:spcPts val="0"/>
              </a:spcBef>
              <a:defRPr sz="1600">
                <a:latin typeface="Arial" panose="020B0604020202020204" pitchFamily="34" charset="0"/>
                <a:cs typeface="Arial" panose="020B0604020202020204" pitchFamily="34" charset="0"/>
              </a:defRPr>
            </a:lvl1pPr>
            <a:lvl2pPr>
              <a:lnSpc>
                <a:spcPct val="100000"/>
              </a:lnSpc>
              <a:spcBef>
                <a:spcPts val="0"/>
              </a:spcBef>
              <a:defRPr sz="1600">
                <a:latin typeface="Arial" panose="020B0604020202020204" pitchFamily="34" charset="0"/>
                <a:cs typeface="Arial" panose="020B0604020202020204" pitchFamily="34" charset="0"/>
              </a:defRPr>
            </a:lvl2pPr>
            <a:lvl3pPr>
              <a:lnSpc>
                <a:spcPct val="100000"/>
              </a:lnSpc>
              <a:spcBef>
                <a:spcPts val="0"/>
              </a:spcBef>
              <a:defRPr sz="1600">
                <a:latin typeface="Arial" panose="020B0604020202020204" pitchFamily="34" charset="0"/>
                <a:cs typeface="Arial" panose="020B0604020202020204" pitchFamily="34" charset="0"/>
              </a:defRPr>
            </a:lvl3pPr>
            <a:lvl4pPr>
              <a:lnSpc>
                <a:spcPct val="100000"/>
              </a:lnSpc>
              <a:spcBef>
                <a:spcPts val="0"/>
              </a:spcBef>
              <a:defRPr sz="1600">
                <a:latin typeface="Arial" panose="020B0604020202020204" pitchFamily="34" charset="0"/>
                <a:cs typeface="Arial" panose="020B0604020202020204" pitchFamily="34" charset="0"/>
              </a:defRPr>
            </a:lvl4pPr>
            <a:lvl5pPr>
              <a:lnSpc>
                <a:spcPct val="100000"/>
              </a:lnSpc>
              <a:spcBef>
                <a:spcPts val="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49" y="1420989"/>
            <a:ext cx="5400000" cy="743987"/>
          </a:xfrm>
          <a:prstGeom prst="rect">
            <a:avLst/>
          </a:prstGeom>
        </p:spPr>
        <p:txBody>
          <a:bodyPr anchor="ctr" anchorCtr="0">
            <a:noAutofit/>
          </a:bodyPr>
          <a:lstStyle>
            <a:lvl1pPr>
              <a:lnSpc>
                <a:spcPct val="100000"/>
              </a:lnSpc>
              <a:defRPr sz="1800" b="1">
                <a:solidFill>
                  <a:srgbClr val="12ABDB"/>
                </a:solidFill>
                <a:latin typeface="Arial" panose="020B0604020202020204" pitchFamily="34" charset="0"/>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474016" y="1420989"/>
            <a:ext cx="5400000" cy="743987"/>
          </a:xfrm>
          <a:prstGeom prst="rect">
            <a:avLst/>
          </a:prstGeom>
        </p:spPr>
        <p:txBody>
          <a:bodyPr anchor="ctr" anchorCtr="0">
            <a:noAutofit/>
          </a:bodyPr>
          <a:lstStyle>
            <a:lvl1pPr>
              <a:lnSpc>
                <a:spcPct val="100000"/>
              </a:lnSpc>
              <a:defRPr sz="1800" b="1">
                <a:solidFill>
                  <a:srgbClr val="12ABDB"/>
                </a:solidFill>
                <a:latin typeface="Arial" panose="020B0604020202020204" pitchFamily="34" charset="0"/>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2" name="Titre 1"/>
          <p:cNvSpPr>
            <a:spLocks noGrp="1"/>
          </p:cNvSpPr>
          <p:nvPr>
            <p:ph type="title"/>
          </p:nvPr>
        </p:nvSpPr>
        <p:spPr>
          <a:xfrm>
            <a:off x="227349" y="0"/>
            <a:ext cx="11125236" cy="1104900"/>
          </a:xfrm>
        </p:spPr>
        <p:txBody>
          <a:bodyPr/>
          <a:lstStyle/>
          <a:p>
            <a:r>
              <a:rPr lang="en-US" dirty="0"/>
              <a:t>Click to edit Master title style</a:t>
            </a:r>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6474016" y="2205319"/>
            <a:ext cx="5400000" cy="4076234"/>
          </a:xfrm>
          <a:prstGeom prst="rect">
            <a:avLst/>
          </a:prstGeom>
        </p:spPr>
        <p:txBody>
          <a:bodyPr>
            <a:noAutofit/>
          </a:bodyPr>
          <a:lstStyle>
            <a:lvl1pPr>
              <a:lnSpc>
                <a:spcPct val="100000"/>
              </a:lnSpc>
              <a:spcBef>
                <a:spcPts val="0"/>
              </a:spcBef>
              <a:defRPr sz="1600">
                <a:latin typeface="Arial" panose="020B0604020202020204" pitchFamily="34" charset="0"/>
                <a:cs typeface="Arial" panose="020B0604020202020204" pitchFamily="34" charset="0"/>
              </a:defRPr>
            </a:lvl1pPr>
            <a:lvl2pPr>
              <a:lnSpc>
                <a:spcPct val="100000"/>
              </a:lnSpc>
              <a:spcBef>
                <a:spcPts val="0"/>
              </a:spcBef>
              <a:defRPr sz="1600">
                <a:latin typeface="Arial" panose="020B0604020202020204" pitchFamily="34" charset="0"/>
                <a:cs typeface="Arial" panose="020B0604020202020204" pitchFamily="34" charset="0"/>
              </a:defRPr>
            </a:lvl2pPr>
            <a:lvl3pPr>
              <a:lnSpc>
                <a:spcPct val="100000"/>
              </a:lnSpc>
              <a:spcBef>
                <a:spcPts val="0"/>
              </a:spcBef>
              <a:defRPr sz="1600">
                <a:latin typeface="Arial" panose="020B0604020202020204" pitchFamily="34" charset="0"/>
                <a:cs typeface="Arial" panose="020B0604020202020204" pitchFamily="34" charset="0"/>
              </a:defRPr>
            </a:lvl3pPr>
            <a:lvl4pPr>
              <a:lnSpc>
                <a:spcPct val="100000"/>
              </a:lnSpc>
              <a:spcBef>
                <a:spcPts val="0"/>
              </a:spcBef>
              <a:defRPr sz="1600">
                <a:latin typeface="Arial" panose="020B0604020202020204" pitchFamily="34" charset="0"/>
                <a:cs typeface="Arial" panose="020B0604020202020204" pitchFamily="34" charset="0"/>
              </a:defRPr>
            </a:lvl4pPr>
            <a:lvl5pPr>
              <a:lnSpc>
                <a:spcPct val="100000"/>
              </a:lnSpc>
              <a:spcBef>
                <a:spcPts val="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6351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50" y="2205319"/>
            <a:ext cx="3537827" cy="4076234"/>
          </a:xfrm>
          <a:prstGeom prst="rect">
            <a:avLst/>
          </a:prstGeom>
        </p:spPr>
        <p:txBody>
          <a:bodyPr>
            <a:noAutofit/>
          </a:bodyPr>
          <a:lstStyle>
            <a:lvl1pPr>
              <a:lnSpc>
                <a:spcPct val="100000"/>
              </a:lnSpc>
              <a:spcBef>
                <a:spcPts val="0"/>
              </a:spcBef>
              <a:defRPr sz="1400">
                <a:latin typeface="Arial" panose="020B0604020202020204" pitchFamily="34" charset="0"/>
                <a:cs typeface="Arial" panose="020B0604020202020204" pitchFamily="34" charset="0"/>
              </a:defRPr>
            </a:lvl1pPr>
            <a:lvl2pPr>
              <a:lnSpc>
                <a:spcPct val="100000"/>
              </a:lnSpc>
              <a:spcBef>
                <a:spcPts val="0"/>
              </a:spcBef>
              <a:defRPr sz="1400">
                <a:latin typeface="Arial" panose="020B0604020202020204" pitchFamily="34" charset="0"/>
                <a:cs typeface="Arial" panose="020B0604020202020204" pitchFamily="34" charset="0"/>
              </a:defRPr>
            </a:lvl2pPr>
            <a:lvl3pPr>
              <a:lnSpc>
                <a:spcPct val="100000"/>
              </a:lnSpc>
              <a:spcBef>
                <a:spcPts val="0"/>
              </a:spcBef>
              <a:defRPr sz="1400">
                <a:latin typeface="Arial" panose="020B0604020202020204" pitchFamily="34" charset="0"/>
                <a:cs typeface="Arial" panose="020B0604020202020204" pitchFamily="34" charset="0"/>
              </a:defRPr>
            </a:lvl3pPr>
            <a:lvl4pPr>
              <a:lnSpc>
                <a:spcPct val="100000"/>
              </a:lnSpc>
              <a:spcBef>
                <a:spcPts val="0"/>
              </a:spcBef>
              <a:defRPr sz="1400">
                <a:latin typeface="Arial" panose="020B0604020202020204" pitchFamily="34" charset="0"/>
                <a:cs typeface="Arial" panose="020B0604020202020204" pitchFamily="34" charset="0"/>
              </a:defRPr>
            </a:lvl4pPr>
            <a:lvl5pPr>
              <a:lnSpc>
                <a:spcPct val="100000"/>
              </a:lnSpc>
              <a:spcBef>
                <a:spcPts val="0"/>
              </a:spcBef>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50"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Arial" panose="020B0604020202020204" pitchFamily="34" charset="0"/>
                <a:ea typeface="+mn-ea"/>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9"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4313358" y="2205319"/>
            <a:ext cx="3537827" cy="4076234"/>
          </a:xfrm>
          <a:prstGeom prst="rect">
            <a:avLst/>
          </a:prstGeom>
        </p:spPr>
        <p:txBody>
          <a:bodyPr>
            <a:noAutofit/>
          </a:bodyPr>
          <a:lstStyle>
            <a:lvl1pPr>
              <a:lnSpc>
                <a:spcPct val="100000"/>
              </a:lnSpc>
              <a:spcBef>
                <a:spcPts val="0"/>
              </a:spcBef>
              <a:defRPr sz="1400">
                <a:latin typeface="Arial" panose="020B0604020202020204" pitchFamily="34" charset="0"/>
                <a:cs typeface="Arial" panose="020B0604020202020204" pitchFamily="34" charset="0"/>
              </a:defRPr>
            </a:lvl1pPr>
            <a:lvl2pPr>
              <a:lnSpc>
                <a:spcPct val="100000"/>
              </a:lnSpc>
              <a:spcBef>
                <a:spcPts val="0"/>
              </a:spcBef>
              <a:defRPr sz="1400">
                <a:latin typeface="Arial" panose="020B0604020202020204" pitchFamily="34" charset="0"/>
                <a:cs typeface="Arial" panose="020B0604020202020204" pitchFamily="34" charset="0"/>
              </a:defRPr>
            </a:lvl2pPr>
            <a:lvl3pPr>
              <a:lnSpc>
                <a:spcPct val="100000"/>
              </a:lnSpc>
              <a:spcBef>
                <a:spcPts val="0"/>
              </a:spcBef>
              <a:defRPr sz="1400">
                <a:latin typeface="Arial" panose="020B0604020202020204" pitchFamily="34" charset="0"/>
                <a:cs typeface="Arial" panose="020B0604020202020204" pitchFamily="34" charset="0"/>
              </a:defRPr>
            </a:lvl3pPr>
            <a:lvl4pPr>
              <a:lnSpc>
                <a:spcPct val="100000"/>
              </a:lnSpc>
              <a:spcBef>
                <a:spcPts val="0"/>
              </a:spcBef>
              <a:defRPr sz="1400">
                <a:latin typeface="Arial" panose="020B0604020202020204" pitchFamily="34" charset="0"/>
                <a:cs typeface="Arial" panose="020B0604020202020204" pitchFamily="34" charset="0"/>
              </a:defRPr>
            </a:lvl4pPr>
            <a:lvl5pPr>
              <a:lnSpc>
                <a:spcPct val="100000"/>
              </a:lnSpc>
              <a:spcBef>
                <a:spcPts val="0"/>
              </a:spcBef>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D8D7F005-BA7C-423E-87B0-6782D88233F6}"/>
              </a:ext>
            </a:extLst>
          </p:cNvPr>
          <p:cNvSpPr>
            <a:spLocks noGrp="1"/>
          </p:cNvSpPr>
          <p:nvPr>
            <p:ph type="body" sz="quarter" idx="15" hasCustomPrompt="1"/>
          </p:nvPr>
        </p:nvSpPr>
        <p:spPr>
          <a:xfrm>
            <a:off x="4313358"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Arial" panose="020B0604020202020204" pitchFamily="34" charset="0"/>
                <a:ea typeface="+mn-ea"/>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11" name="Text Placeholder 7">
            <a:extLst>
              <a:ext uri="{FF2B5EF4-FFF2-40B4-BE49-F238E27FC236}">
                <a16:creationId xmlns:a16="http://schemas.microsoft.com/office/drawing/2014/main" id="{27CE2609-37DA-4C4C-BF45-E56CE85AA41D}"/>
              </a:ext>
            </a:extLst>
          </p:cNvPr>
          <p:cNvSpPr>
            <a:spLocks noGrp="1"/>
          </p:cNvSpPr>
          <p:nvPr>
            <p:ph type="body" sz="quarter" idx="16"/>
          </p:nvPr>
        </p:nvSpPr>
        <p:spPr>
          <a:xfrm>
            <a:off x="8384125" y="2205319"/>
            <a:ext cx="3537827" cy="4076234"/>
          </a:xfrm>
          <a:prstGeom prst="rect">
            <a:avLst/>
          </a:prstGeom>
        </p:spPr>
        <p:txBody>
          <a:bodyPr>
            <a:noAutofit/>
          </a:bodyPr>
          <a:lstStyle>
            <a:lvl1pPr>
              <a:lnSpc>
                <a:spcPct val="100000"/>
              </a:lnSpc>
              <a:spcBef>
                <a:spcPts val="0"/>
              </a:spcBef>
              <a:defRPr sz="1400">
                <a:latin typeface="Arial" panose="020B0604020202020204" pitchFamily="34" charset="0"/>
                <a:cs typeface="Arial" panose="020B0604020202020204" pitchFamily="34" charset="0"/>
              </a:defRPr>
            </a:lvl1pPr>
            <a:lvl2pPr>
              <a:lnSpc>
                <a:spcPct val="100000"/>
              </a:lnSpc>
              <a:spcBef>
                <a:spcPts val="0"/>
              </a:spcBef>
              <a:defRPr sz="1400">
                <a:latin typeface="Arial" panose="020B0604020202020204" pitchFamily="34" charset="0"/>
                <a:cs typeface="Arial" panose="020B0604020202020204" pitchFamily="34" charset="0"/>
              </a:defRPr>
            </a:lvl2pPr>
            <a:lvl3pPr>
              <a:lnSpc>
                <a:spcPct val="100000"/>
              </a:lnSpc>
              <a:spcBef>
                <a:spcPts val="0"/>
              </a:spcBef>
              <a:defRPr sz="1400">
                <a:latin typeface="Arial" panose="020B0604020202020204" pitchFamily="34" charset="0"/>
                <a:cs typeface="Arial" panose="020B0604020202020204" pitchFamily="34" charset="0"/>
              </a:defRPr>
            </a:lvl3pPr>
            <a:lvl4pPr>
              <a:lnSpc>
                <a:spcPct val="100000"/>
              </a:lnSpc>
              <a:spcBef>
                <a:spcPts val="0"/>
              </a:spcBef>
              <a:defRPr sz="1400">
                <a:latin typeface="Arial" panose="020B0604020202020204" pitchFamily="34" charset="0"/>
                <a:cs typeface="Arial" panose="020B0604020202020204" pitchFamily="34" charset="0"/>
              </a:defRPr>
            </a:lvl4pPr>
            <a:lvl5pPr>
              <a:lnSpc>
                <a:spcPct val="100000"/>
              </a:lnSpc>
              <a:spcBef>
                <a:spcPts val="0"/>
              </a:spcBef>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D8D7F005-BA7C-423E-87B0-6782D88233F6}"/>
              </a:ext>
            </a:extLst>
          </p:cNvPr>
          <p:cNvSpPr>
            <a:spLocks noGrp="1"/>
          </p:cNvSpPr>
          <p:nvPr>
            <p:ph type="body" sz="quarter" idx="17" hasCustomPrompt="1"/>
          </p:nvPr>
        </p:nvSpPr>
        <p:spPr>
          <a:xfrm>
            <a:off x="8384125"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Arial" panose="020B0604020202020204" pitchFamily="34" charset="0"/>
                <a:ea typeface="+mn-ea"/>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numbering,  subtitle and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112" name="think-cell Slide" r:id="rId4" imgW="270" imgH="270" progId="TCLayout.ActiveDocument.1">
                  <p:embed/>
                </p:oleObj>
              </mc:Choice>
              <mc:Fallback>
                <p:oleObj name="think-cell Slid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974872" y="0"/>
            <a:ext cx="10377711" cy="110490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4" name="Text Placeholder 3"/>
          <p:cNvSpPr>
            <a:spLocks noGrp="1"/>
          </p:cNvSpPr>
          <p:nvPr>
            <p:ph type="body" sz="quarter" idx="10"/>
          </p:nvPr>
        </p:nvSpPr>
        <p:spPr>
          <a:xfrm>
            <a:off x="227347" y="1815351"/>
            <a:ext cx="11700000" cy="44676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Espace réservé du texte 4"/>
          <p:cNvSpPr>
            <a:spLocks noGrp="1"/>
          </p:cNvSpPr>
          <p:nvPr>
            <p:ph type="body" sz="quarter" idx="11" hasCustomPrompt="1"/>
          </p:nvPr>
        </p:nvSpPr>
        <p:spPr>
          <a:xfrm>
            <a:off x="974872" y="1148607"/>
            <a:ext cx="10940903" cy="504056"/>
          </a:xfrm>
          <a:prstGeom prst="rect">
            <a:avLst/>
          </a:prstGeom>
        </p:spPr>
        <p:txBody>
          <a:bodyPr/>
          <a:lstStyle>
            <a:lvl1pPr>
              <a:defRPr>
                <a:solidFill>
                  <a:schemeClr val="accent2"/>
                </a:solidFill>
                <a:latin typeface="Arial" panose="020B0604020202020204" pitchFamily="34" charset="0"/>
                <a:cs typeface="Arial" panose="020B0604020202020204" pitchFamily="34" charset="0"/>
              </a:defRPr>
            </a:lvl1pPr>
          </a:lstStyle>
          <a:p>
            <a:pPr lvl="0"/>
            <a:r>
              <a:rPr lang="en-US" dirty="0"/>
              <a:t>Click to edit Master subtitle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ingle Profil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5F5AEA1-6A77-4676-B8B3-EF658F5F8430}"/>
              </a:ext>
            </a:extLst>
          </p:cNvPr>
          <p:cNvSpPr/>
          <p:nvPr userDrawn="1"/>
        </p:nvSpPr>
        <p:spPr>
          <a:xfrm flipV="1">
            <a:off x="1" y="0"/>
            <a:ext cx="5204012" cy="3119718"/>
          </a:xfrm>
          <a:custGeom>
            <a:avLst/>
            <a:gdLst>
              <a:gd name="connsiteX0" fmla="*/ 2836724 w 6262141"/>
              <a:gd name="connsiteY0" fmla="*/ 775 h 4159686"/>
              <a:gd name="connsiteX1" fmla="*/ 3822188 w 6262141"/>
              <a:gd name="connsiteY1" fmla="*/ 22965 h 4159686"/>
              <a:gd name="connsiteX2" fmla="*/ 5982756 w 6262141"/>
              <a:gd name="connsiteY2" fmla="*/ 3706589 h 4159686"/>
              <a:gd name="connsiteX3" fmla="*/ 6262141 w 6262141"/>
              <a:gd name="connsiteY3" fmla="*/ 4159686 h 4159686"/>
              <a:gd name="connsiteX4" fmla="*/ 0 w 6262141"/>
              <a:gd name="connsiteY4" fmla="*/ 4159686 h 4159686"/>
              <a:gd name="connsiteX5" fmla="*/ 0 w 6262141"/>
              <a:gd name="connsiteY5" fmla="*/ 3700458 h 4159686"/>
              <a:gd name="connsiteX6" fmla="*/ 0 w 6262141"/>
              <a:gd name="connsiteY6" fmla="*/ 3329154 h 4159686"/>
              <a:gd name="connsiteX7" fmla="*/ 0 w 6262141"/>
              <a:gd name="connsiteY7" fmla="*/ 2944589 h 4159686"/>
              <a:gd name="connsiteX8" fmla="*/ 0 w 6262141"/>
              <a:gd name="connsiteY8" fmla="*/ 2546533 h 4159686"/>
              <a:gd name="connsiteX9" fmla="*/ 0 w 6262141"/>
              <a:gd name="connsiteY9" fmla="*/ 2134752 h 4159686"/>
              <a:gd name="connsiteX10" fmla="*/ 0 w 6262141"/>
              <a:gd name="connsiteY10" fmla="*/ 1709014 h 4159686"/>
              <a:gd name="connsiteX11" fmla="*/ 0 w 6262141"/>
              <a:gd name="connsiteY11" fmla="*/ 1269085 h 4159686"/>
              <a:gd name="connsiteX12" fmla="*/ 0 w 6262141"/>
              <a:gd name="connsiteY12" fmla="*/ 814735 h 4159686"/>
              <a:gd name="connsiteX13" fmla="*/ 0 w 6262141"/>
              <a:gd name="connsiteY13" fmla="*/ 345728 h 4159686"/>
              <a:gd name="connsiteX14" fmla="*/ 2836724 w 6262141"/>
              <a:gd name="connsiteY14" fmla="*/ 775 h 415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62141" h="4159686">
                <a:moveTo>
                  <a:pt x="2836724" y="775"/>
                </a:moveTo>
                <a:cubicBezTo>
                  <a:pt x="3163345" y="-2587"/>
                  <a:pt x="3492318" y="5034"/>
                  <a:pt x="3822188" y="22965"/>
                </a:cubicBezTo>
                <a:cubicBezTo>
                  <a:pt x="4104550" y="1058496"/>
                  <a:pt x="5095168" y="2317803"/>
                  <a:pt x="5982756" y="3706589"/>
                </a:cubicBezTo>
                <a:lnTo>
                  <a:pt x="6262141" y="4159686"/>
                </a:lnTo>
                <a:lnTo>
                  <a:pt x="0" y="4159686"/>
                </a:lnTo>
                <a:lnTo>
                  <a:pt x="0" y="3700458"/>
                </a:lnTo>
                <a:lnTo>
                  <a:pt x="0" y="3329154"/>
                </a:lnTo>
                <a:lnTo>
                  <a:pt x="0" y="2944589"/>
                </a:lnTo>
                <a:lnTo>
                  <a:pt x="0" y="2546533"/>
                </a:lnTo>
                <a:lnTo>
                  <a:pt x="0" y="2134752"/>
                </a:lnTo>
                <a:lnTo>
                  <a:pt x="0" y="1709014"/>
                </a:lnTo>
                <a:lnTo>
                  <a:pt x="0" y="1269085"/>
                </a:lnTo>
                <a:lnTo>
                  <a:pt x="0" y="814735"/>
                </a:lnTo>
                <a:lnTo>
                  <a:pt x="0" y="345728"/>
                </a:lnTo>
                <a:cubicBezTo>
                  <a:pt x="898178" y="119794"/>
                  <a:pt x="1856863" y="10862"/>
                  <a:pt x="2836724" y="775"/>
                </a:cubicBezTo>
                <a:close/>
              </a:path>
            </a:pathLst>
          </a:cu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6" name="Text Placeholder 4">
            <a:extLst>
              <a:ext uri="{FF2B5EF4-FFF2-40B4-BE49-F238E27FC236}">
                <a16:creationId xmlns:a16="http://schemas.microsoft.com/office/drawing/2014/main" id="{7E551D69-F21D-4601-B4BD-97ECB52F39D6}"/>
              </a:ext>
            </a:extLst>
          </p:cNvPr>
          <p:cNvSpPr>
            <a:spLocks noGrp="1"/>
          </p:cNvSpPr>
          <p:nvPr>
            <p:ph type="body" sz="quarter" idx="14" hasCustomPrompt="1"/>
          </p:nvPr>
        </p:nvSpPr>
        <p:spPr>
          <a:xfrm>
            <a:off x="783129" y="5278426"/>
            <a:ext cx="3296647" cy="331986"/>
          </a:xfrm>
          <a:prstGeom prst="rect">
            <a:avLst/>
          </a:prstGeom>
          <a:noFill/>
        </p:spPr>
        <p:txBody>
          <a:bodyPr anchor="ctr">
            <a:noAutofit/>
          </a:bodyPr>
          <a:lstStyle>
            <a:lvl1pPr algn="l">
              <a:defRPr sz="1600" b="1">
                <a:solidFill>
                  <a:schemeClr val="accent2"/>
                </a:solidFill>
              </a:defRPr>
            </a:lvl1pPr>
            <a:lvl2pPr>
              <a:defRPr sz="1400"/>
            </a:lvl2pPr>
            <a:lvl3pPr>
              <a:defRPr sz="1200"/>
            </a:lvl3pPr>
            <a:lvl4pPr>
              <a:defRPr sz="1100"/>
            </a:lvl4pPr>
            <a:lvl5pPr>
              <a:defRPr sz="1100"/>
            </a:lvl5pPr>
          </a:lstStyle>
          <a:p>
            <a:pPr lvl="0"/>
            <a:r>
              <a:rPr lang="en-US" dirty="0"/>
              <a:t>Insert education </a:t>
            </a:r>
          </a:p>
        </p:txBody>
      </p:sp>
      <p:sp>
        <p:nvSpPr>
          <p:cNvPr id="23" name="Text Placeholder 4">
            <a:extLst>
              <a:ext uri="{FF2B5EF4-FFF2-40B4-BE49-F238E27FC236}">
                <a16:creationId xmlns:a16="http://schemas.microsoft.com/office/drawing/2014/main" id="{BC359575-5CC3-4B2F-91E7-19D6A150BE7B}"/>
              </a:ext>
            </a:extLst>
          </p:cNvPr>
          <p:cNvSpPr>
            <a:spLocks noGrp="1"/>
          </p:cNvSpPr>
          <p:nvPr>
            <p:ph type="body" sz="quarter" idx="13" hasCustomPrompt="1"/>
          </p:nvPr>
        </p:nvSpPr>
        <p:spPr>
          <a:xfrm>
            <a:off x="783129" y="3916350"/>
            <a:ext cx="3296647" cy="412363"/>
          </a:xfrm>
          <a:prstGeom prst="rect">
            <a:avLst/>
          </a:prstGeom>
          <a:noFill/>
        </p:spPr>
        <p:txBody>
          <a:bodyPr anchor="ctr">
            <a:noAutofit/>
          </a:bodyPr>
          <a:lstStyle>
            <a:lvl1pPr algn="l">
              <a:defRPr sz="2000" b="1">
                <a:solidFill>
                  <a:schemeClr val="accent2"/>
                </a:solidFill>
              </a:defRPr>
            </a:lvl1pPr>
            <a:lvl2pPr>
              <a:defRPr sz="1400"/>
            </a:lvl2pPr>
            <a:lvl3pPr>
              <a:defRPr sz="1200"/>
            </a:lvl3pPr>
            <a:lvl4pPr>
              <a:defRPr sz="1100"/>
            </a:lvl4pPr>
            <a:lvl5pPr>
              <a:defRPr sz="1100"/>
            </a:lvl5pPr>
          </a:lstStyle>
          <a:p>
            <a:pPr lvl="0"/>
            <a:r>
              <a:rPr lang="en-US" dirty="0"/>
              <a:t>Insert Name</a:t>
            </a:r>
          </a:p>
        </p:txBody>
      </p:sp>
      <p:sp>
        <p:nvSpPr>
          <p:cNvPr id="24" name="Text Placeholder 7">
            <a:extLst>
              <a:ext uri="{FF2B5EF4-FFF2-40B4-BE49-F238E27FC236}">
                <a16:creationId xmlns:a16="http://schemas.microsoft.com/office/drawing/2014/main" id="{53745724-67BB-4475-9660-FEEE12268615}"/>
              </a:ext>
            </a:extLst>
          </p:cNvPr>
          <p:cNvSpPr>
            <a:spLocks noGrp="1"/>
          </p:cNvSpPr>
          <p:nvPr>
            <p:ph type="body" sz="quarter" idx="10" hasCustomPrompt="1"/>
          </p:nvPr>
        </p:nvSpPr>
        <p:spPr>
          <a:xfrm>
            <a:off x="782081" y="4344097"/>
            <a:ext cx="3304144" cy="894840"/>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27" name="Text Placeholder 7">
            <a:extLst>
              <a:ext uri="{FF2B5EF4-FFF2-40B4-BE49-F238E27FC236}">
                <a16:creationId xmlns:a16="http://schemas.microsoft.com/office/drawing/2014/main" id="{C78431F2-3F85-4748-A6BC-A08250A6D354}"/>
              </a:ext>
            </a:extLst>
          </p:cNvPr>
          <p:cNvSpPr>
            <a:spLocks noGrp="1"/>
          </p:cNvSpPr>
          <p:nvPr>
            <p:ph type="body" sz="quarter" idx="15" hasCustomPrompt="1"/>
          </p:nvPr>
        </p:nvSpPr>
        <p:spPr>
          <a:xfrm>
            <a:off x="782081" y="5601397"/>
            <a:ext cx="3297695" cy="713864"/>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13" name="Oval 20">
            <a:extLst>
              <a:ext uri="{FF2B5EF4-FFF2-40B4-BE49-F238E27FC236}">
                <a16:creationId xmlns:a16="http://schemas.microsoft.com/office/drawing/2014/main" id="{1EFB3510-D39A-47CF-8191-109DDF9E53D5}"/>
              </a:ext>
            </a:extLst>
          </p:cNvPr>
          <p:cNvSpPr/>
          <p:nvPr userDrawn="1"/>
        </p:nvSpPr>
        <p:spPr>
          <a:xfrm>
            <a:off x="1381192" y="1147034"/>
            <a:ext cx="2609222" cy="2465696"/>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583323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136" name="think-cell Slide" r:id="rId4" imgW="270" imgH="270" progId="TCLayout.ActiveDocument.1">
                  <p:embed/>
                </p:oleObj>
              </mc:Choice>
              <mc:Fallback>
                <p:oleObj name="think-cell Slide" r:id="rId4" imgW="270" imgH="270" progId="TCLayout.ActiveDocument.1">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16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1387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7348" y="1815352"/>
            <a:ext cx="11700000" cy="446620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r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916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5"/>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94" name="think-cell Slide" r:id="rId26" imgW="270" imgH="270" progId="TCLayout.ActiveDocument.1">
                  <p:embed/>
                </p:oleObj>
              </mc:Choice>
              <mc:Fallback>
                <p:oleObj name="think-cell Slide" r:id="rId26" imgW="270" imgH="270" progId="TCLayout.ActiveDocument.1">
                  <p:embed/>
                  <p:pic>
                    <p:nvPicPr>
                      <p:cNvPr id="0" name="Picture 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e 1"/>
          <p:cNvGrpSpPr/>
          <p:nvPr userDrawn="1"/>
        </p:nvGrpSpPr>
        <p:grpSpPr>
          <a:xfrm>
            <a:off x="11501102" y="171573"/>
            <a:ext cx="419436" cy="388988"/>
            <a:chOff x="11501102" y="171573"/>
            <a:chExt cx="419436" cy="388988"/>
          </a:xfrm>
        </p:grpSpPr>
        <p:sp>
          <p:nvSpPr>
            <p:cNvPr id="4109" name="Freeform 13"/>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10" name="Freeform 14"/>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 name="Retângulo 43">
            <a:extLst>
              <a:ext uri="{FF2B5EF4-FFF2-40B4-BE49-F238E27FC236}">
                <a16:creationId xmlns:a16="http://schemas.microsoft.com/office/drawing/2014/main" id="{25FC8637-25BD-4C09-AF25-56B4243DAB3D}"/>
              </a:ext>
            </a:extLst>
          </p:cNvPr>
          <p:cNvSpPr/>
          <p:nvPr userDrawn="1"/>
        </p:nvSpPr>
        <p:spPr>
          <a:xfrm>
            <a:off x="11751670" y="6650661"/>
            <a:ext cx="176330" cy="123111"/>
          </a:xfrm>
          <a:prstGeom prst="rect">
            <a:avLst/>
          </a:prstGeom>
        </p:spPr>
        <p:txBody>
          <a:bodyPr wrap="none" lIns="0" tIns="0" rIns="0" bIns="0" anchor="ctr" anchorCtr="0">
            <a:spAutoFit/>
          </a:bodyPr>
          <a:lstStyle/>
          <a:p>
            <a:pPr algn="r"/>
            <a:fld id="{0502E5A9-B53C-401E-A0E0-4A359BB0A9E5}" type="slidenum">
              <a:rPr lang="en-US" sz="800" smtClean="0">
                <a:solidFill>
                  <a:schemeClr val="bg1">
                    <a:lumMod val="65000"/>
                  </a:schemeClr>
                </a:solidFill>
                <a:cs typeface="Arial" panose="020B0604020202020204" pitchFamily="34" charset="0"/>
              </a:rPr>
              <a:pPr algn="r"/>
              <a:t>‹#›</a:t>
            </a:fld>
            <a:endParaRPr lang="en-US" sz="800" dirty="0">
              <a:solidFill>
                <a:schemeClr val="bg1">
                  <a:lumMod val="65000"/>
                </a:schemeClr>
              </a:solidFill>
              <a:cs typeface="Arial" panose="020B0604020202020204" pitchFamily="34" charset="0"/>
            </a:endParaRPr>
          </a:p>
        </p:txBody>
      </p:sp>
      <p:sp>
        <p:nvSpPr>
          <p:cNvPr id="6" name="Text Placeholder 7">
            <a:extLst>
              <a:ext uri="{FF2B5EF4-FFF2-40B4-BE49-F238E27FC236}">
                <a16:creationId xmlns:a16="http://schemas.microsoft.com/office/drawing/2014/main" id="{E824319D-02CC-441E-87B5-E9D15DE8CA35}"/>
              </a:ext>
            </a:extLst>
          </p:cNvPr>
          <p:cNvSpPr txBox="1">
            <a:spLocks/>
          </p:cNvSpPr>
          <p:nvPr userDrawn="1"/>
        </p:nvSpPr>
        <p:spPr>
          <a:xfrm>
            <a:off x="9017223" y="6650661"/>
            <a:ext cx="2664297" cy="123111"/>
          </a:xfrm>
          <a:prstGeom prst="rect">
            <a:avLst/>
          </a:prstGeom>
        </p:spPr>
        <p:txBody>
          <a:bodyPr lIns="0" tIns="0" rIns="0" bIns="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800" kern="1200">
                <a:solidFill>
                  <a:srgbClr val="7F7F7F"/>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700" dirty="0">
                <a:solidFill>
                  <a:schemeClr val="bg1">
                    <a:lumMod val="65000"/>
                  </a:schemeClr>
                </a:solidFill>
              </a:rPr>
              <a:t>© Capgemini 2021. All rights reserved  </a:t>
            </a:r>
            <a:r>
              <a:rPr lang="en-US" sz="700" dirty="0">
                <a:solidFill>
                  <a:schemeClr val="accent2"/>
                </a:solidFill>
              </a:rPr>
              <a:t>|</a:t>
            </a:r>
          </a:p>
        </p:txBody>
      </p:sp>
      <p:sp>
        <p:nvSpPr>
          <p:cNvPr id="4" name="Espace réservé du texte 3"/>
          <p:cNvSpPr>
            <a:spLocks noGrp="1"/>
          </p:cNvSpPr>
          <p:nvPr userDrawn="1">
            <p:ph type="body" idx="1"/>
          </p:nvPr>
        </p:nvSpPr>
        <p:spPr>
          <a:xfrm>
            <a:off x="227348" y="1815352"/>
            <a:ext cx="11700000" cy="4466201"/>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Espace réservé du titre 8"/>
          <p:cNvSpPr>
            <a:spLocks noGrp="1"/>
          </p:cNvSpPr>
          <p:nvPr>
            <p:ph type="title"/>
          </p:nvPr>
        </p:nvSpPr>
        <p:spPr>
          <a:xfrm>
            <a:off x="227349" y="0"/>
            <a:ext cx="11125236" cy="1104900"/>
          </a:xfrm>
          <a:prstGeom prst="rect">
            <a:avLst/>
          </a:prstGeom>
        </p:spPr>
        <p:txBody>
          <a:bodyPr vert="horz" lIns="0" tIns="0" rIns="0" bIns="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dirty="0"/>
              <a:t>Click to insert </a:t>
            </a:r>
            <a:r>
              <a:rPr lang="fr-FR" dirty="0" err="1"/>
              <a:t>title</a:t>
            </a:r>
            <a:endParaRPr lang="en-US" dirty="0"/>
          </a:p>
        </p:txBody>
      </p:sp>
      <p:grpSp>
        <p:nvGrpSpPr>
          <p:cNvPr id="3" name="Groupe 2">
            <a:extLst>
              <a:ext uri="{FF2B5EF4-FFF2-40B4-BE49-F238E27FC236}">
                <a16:creationId xmlns:a16="http://schemas.microsoft.com/office/drawing/2014/main" id="{231F4250-75BE-456B-A9D8-680BA4145249}"/>
              </a:ext>
            </a:extLst>
          </p:cNvPr>
          <p:cNvGrpSpPr/>
          <p:nvPr userDrawn="1"/>
        </p:nvGrpSpPr>
        <p:grpSpPr>
          <a:xfrm>
            <a:off x="12355040" y="33161"/>
            <a:ext cx="360000" cy="1800000"/>
            <a:chOff x="12355040" y="33161"/>
            <a:chExt cx="360000" cy="1800000"/>
          </a:xfrm>
        </p:grpSpPr>
        <p:sp>
          <p:nvSpPr>
            <p:cNvPr id="11" name="Rectangle 10">
              <a:extLst>
                <a:ext uri="{FF2B5EF4-FFF2-40B4-BE49-F238E27FC236}">
                  <a16:creationId xmlns:a16="http://schemas.microsoft.com/office/drawing/2014/main" id="{EF1244FD-1856-4971-9A73-AD6DF3F42A90}"/>
                </a:ext>
              </a:extLst>
            </p:cNvPr>
            <p:cNvSpPr/>
            <p:nvPr userDrawn="1"/>
          </p:nvSpPr>
          <p:spPr>
            <a:xfrm>
              <a:off x="12355040" y="33161"/>
              <a:ext cx="360000" cy="360000"/>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2" name="Rectangle 11">
              <a:extLst>
                <a:ext uri="{FF2B5EF4-FFF2-40B4-BE49-F238E27FC236}">
                  <a16:creationId xmlns:a16="http://schemas.microsoft.com/office/drawing/2014/main" id="{22B40C78-6F20-4C95-AB26-B29FEC0FF747}"/>
                </a:ext>
              </a:extLst>
            </p:cNvPr>
            <p:cNvSpPr/>
            <p:nvPr userDrawn="1"/>
          </p:nvSpPr>
          <p:spPr>
            <a:xfrm>
              <a:off x="12355040" y="393161"/>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3" name="Rectangle 12">
              <a:extLst>
                <a:ext uri="{FF2B5EF4-FFF2-40B4-BE49-F238E27FC236}">
                  <a16:creationId xmlns:a16="http://schemas.microsoft.com/office/drawing/2014/main" id="{1AED4E7D-39CE-49AE-9D4C-16EA940CBE5F}"/>
                </a:ext>
              </a:extLst>
            </p:cNvPr>
            <p:cNvSpPr/>
            <p:nvPr userDrawn="1"/>
          </p:nvSpPr>
          <p:spPr>
            <a:xfrm>
              <a:off x="12355040" y="753161"/>
              <a:ext cx="360000" cy="360000"/>
            </a:xfrm>
            <a:prstGeom prst="rect">
              <a:avLst/>
            </a:prstGeom>
            <a:solidFill>
              <a:srgbClr val="2B0A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4" name="Rectangle 13">
              <a:extLst>
                <a:ext uri="{FF2B5EF4-FFF2-40B4-BE49-F238E27FC236}">
                  <a16:creationId xmlns:a16="http://schemas.microsoft.com/office/drawing/2014/main" id="{392DC803-B0F7-4D0E-81CA-9DDCB14FA42C}"/>
                </a:ext>
              </a:extLst>
            </p:cNvPr>
            <p:cNvSpPr/>
            <p:nvPr userDrawn="1"/>
          </p:nvSpPr>
          <p:spPr>
            <a:xfrm>
              <a:off x="12355040" y="1113161"/>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5" name="Rectangle 14">
              <a:extLst>
                <a:ext uri="{FF2B5EF4-FFF2-40B4-BE49-F238E27FC236}">
                  <a16:creationId xmlns:a16="http://schemas.microsoft.com/office/drawing/2014/main" id="{03C5671A-353B-4887-BEEF-56CEFAE8D83D}"/>
                </a:ext>
              </a:extLst>
            </p:cNvPr>
            <p:cNvSpPr/>
            <p:nvPr userDrawn="1"/>
          </p:nvSpPr>
          <p:spPr>
            <a:xfrm>
              <a:off x="12355040" y="1473161"/>
              <a:ext cx="360000" cy="3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grpSp>
      <p:grpSp>
        <p:nvGrpSpPr>
          <p:cNvPr id="5" name="Groupe 4">
            <a:extLst>
              <a:ext uri="{FF2B5EF4-FFF2-40B4-BE49-F238E27FC236}">
                <a16:creationId xmlns:a16="http://schemas.microsoft.com/office/drawing/2014/main" id="{CC6ACEFF-8651-4C08-BAF6-3BFAE6473DAF}"/>
              </a:ext>
            </a:extLst>
          </p:cNvPr>
          <p:cNvGrpSpPr/>
          <p:nvPr userDrawn="1"/>
        </p:nvGrpSpPr>
        <p:grpSpPr>
          <a:xfrm>
            <a:off x="12355040" y="1954479"/>
            <a:ext cx="360000" cy="4875772"/>
            <a:chOff x="12355040" y="1954479"/>
            <a:chExt cx="360000" cy="4875772"/>
          </a:xfrm>
        </p:grpSpPr>
        <p:sp>
          <p:nvSpPr>
            <p:cNvPr id="16" name="Rectangle 15">
              <a:extLst>
                <a:ext uri="{FF2B5EF4-FFF2-40B4-BE49-F238E27FC236}">
                  <a16:creationId xmlns:a16="http://schemas.microsoft.com/office/drawing/2014/main" id="{D27E2B2B-AB85-4173-AB1F-61084925AA83}"/>
                </a:ext>
              </a:extLst>
            </p:cNvPr>
            <p:cNvSpPr/>
            <p:nvPr userDrawn="1"/>
          </p:nvSpPr>
          <p:spPr>
            <a:xfrm>
              <a:off x="12355040" y="1954479"/>
              <a:ext cx="360000" cy="360000"/>
            </a:xfrm>
            <a:prstGeom prst="rect">
              <a:avLst/>
            </a:prstGeom>
            <a:solidFill>
              <a:srgbClr val="80B8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58738" algn="ctr">
                <a:spcAft>
                  <a:spcPts val="300"/>
                </a:spcAft>
              </a:pPr>
              <a:endParaRPr lang="en-GB" sz="900" dirty="0"/>
            </a:p>
          </p:txBody>
        </p:sp>
        <p:sp>
          <p:nvSpPr>
            <p:cNvPr id="17" name="Rectangle 16">
              <a:extLst>
                <a:ext uri="{FF2B5EF4-FFF2-40B4-BE49-F238E27FC236}">
                  <a16:creationId xmlns:a16="http://schemas.microsoft.com/office/drawing/2014/main" id="{0DDEBD8A-CA0B-4D62-9426-DFB2D4742184}"/>
                </a:ext>
              </a:extLst>
            </p:cNvPr>
            <p:cNvSpPr/>
            <p:nvPr userDrawn="1"/>
          </p:nvSpPr>
          <p:spPr>
            <a:xfrm>
              <a:off x="12355040" y="2301846"/>
              <a:ext cx="360000" cy="360000"/>
            </a:xfrm>
            <a:prstGeom prst="rect">
              <a:avLst/>
            </a:prstGeom>
            <a:solidFill>
              <a:srgbClr val="88D5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58738" algn="ctr">
                <a:spcAft>
                  <a:spcPts val="300"/>
                </a:spcAft>
              </a:pPr>
              <a:endParaRPr lang="en-GB" sz="900" dirty="0"/>
            </a:p>
          </p:txBody>
        </p:sp>
        <p:sp>
          <p:nvSpPr>
            <p:cNvPr id="18" name="Rectangle 17">
              <a:extLst>
                <a:ext uri="{FF2B5EF4-FFF2-40B4-BE49-F238E27FC236}">
                  <a16:creationId xmlns:a16="http://schemas.microsoft.com/office/drawing/2014/main" id="{65515214-3AFD-4A2B-95C5-2FDFF59A1BE2}"/>
                </a:ext>
              </a:extLst>
            </p:cNvPr>
            <p:cNvSpPr/>
            <p:nvPr userDrawn="1"/>
          </p:nvSpPr>
          <p:spPr>
            <a:xfrm>
              <a:off x="12355040" y="5080782"/>
              <a:ext cx="360000" cy="360000"/>
            </a:xfrm>
            <a:prstGeom prst="rect">
              <a:avLst/>
            </a:prstGeom>
            <a:solidFill>
              <a:srgbClr val="6D64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9" name="Rectangle 18">
              <a:extLst>
                <a:ext uri="{FF2B5EF4-FFF2-40B4-BE49-F238E27FC236}">
                  <a16:creationId xmlns:a16="http://schemas.microsoft.com/office/drawing/2014/main" id="{D674829A-E5EF-4140-B9ED-AC7745AB028D}"/>
                </a:ext>
              </a:extLst>
            </p:cNvPr>
            <p:cNvSpPr/>
            <p:nvPr userDrawn="1"/>
          </p:nvSpPr>
          <p:spPr>
            <a:xfrm>
              <a:off x="12355040" y="6470251"/>
              <a:ext cx="360000" cy="360000"/>
            </a:xfrm>
            <a:prstGeom prst="rect">
              <a:avLst/>
            </a:prstGeom>
            <a:solidFill>
              <a:srgbClr val="FF63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0" name="Rectangle 19">
              <a:extLst>
                <a:ext uri="{FF2B5EF4-FFF2-40B4-BE49-F238E27FC236}">
                  <a16:creationId xmlns:a16="http://schemas.microsoft.com/office/drawing/2014/main" id="{E59B3FCE-0262-45FE-BE39-9459C5BC7FEE}"/>
                </a:ext>
              </a:extLst>
            </p:cNvPr>
            <p:cNvSpPr/>
            <p:nvPr userDrawn="1"/>
          </p:nvSpPr>
          <p:spPr>
            <a:xfrm>
              <a:off x="12355040" y="4038681"/>
              <a:ext cx="360000" cy="360000"/>
            </a:xfrm>
            <a:prstGeom prst="rect">
              <a:avLst/>
            </a:prstGeom>
            <a:solidFill>
              <a:srgbClr val="C8FF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2" name="Rectangle 21">
              <a:extLst>
                <a:ext uri="{FF2B5EF4-FFF2-40B4-BE49-F238E27FC236}">
                  <a16:creationId xmlns:a16="http://schemas.microsoft.com/office/drawing/2014/main" id="{F5D692DE-D6DE-4022-9F2F-5F8C1403E4D0}"/>
                </a:ext>
              </a:extLst>
            </p:cNvPr>
            <p:cNvSpPr/>
            <p:nvPr userDrawn="1"/>
          </p:nvSpPr>
          <p:spPr>
            <a:xfrm>
              <a:off x="12355040" y="4733415"/>
              <a:ext cx="360000" cy="360000"/>
            </a:xfrm>
            <a:prstGeom prst="rect">
              <a:avLst/>
            </a:prstGeom>
            <a:solidFill>
              <a:srgbClr val="7E3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3" name="Rectangle 22">
              <a:extLst>
                <a:ext uri="{FF2B5EF4-FFF2-40B4-BE49-F238E27FC236}">
                  <a16:creationId xmlns:a16="http://schemas.microsoft.com/office/drawing/2014/main" id="{35EEF2F0-E01D-4851-96E7-30214EC78A3B}"/>
                </a:ext>
              </a:extLst>
            </p:cNvPr>
            <p:cNvSpPr/>
            <p:nvPr userDrawn="1"/>
          </p:nvSpPr>
          <p:spPr>
            <a:xfrm>
              <a:off x="12355040" y="3691314"/>
              <a:ext cx="360000" cy="360000"/>
            </a:xfrm>
            <a:prstGeom prst="rect">
              <a:avLst/>
            </a:prstGeom>
            <a:solidFill>
              <a:srgbClr val="00C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4" name="Rectangle 23">
              <a:extLst>
                <a:ext uri="{FF2B5EF4-FFF2-40B4-BE49-F238E27FC236}">
                  <a16:creationId xmlns:a16="http://schemas.microsoft.com/office/drawing/2014/main" id="{468B1DDD-74B0-4453-A996-5BA8693FF545}"/>
                </a:ext>
              </a:extLst>
            </p:cNvPr>
            <p:cNvSpPr/>
            <p:nvPr userDrawn="1"/>
          </p:nvSpPr>
          <p:spPr>
            <a:xfrm>
              <a:off x="12355040" y="2649213"/>
              <a:ext cx="360000" cy="360000"/>
            </a:xfrm>
            <a:prstGeom prst="rect">
              <a:avLst/>
            </a:prstGeom>
            <a:solidFill>
              <a:srgbClr val="1563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5" name="Rectangle 24">
              <a:extLst>
                <a:ext uri="{FF2B5EF4-FFF2-40B4-BE49-F238E27FC236}">
                  <a16:creationId xmlns:a16="http://schemas.microsoft.com/office/drawing/2014/main" id="{8809D5E9-1B2A-4D30-A4DD-47B7C9BBCEDC}"/>
                </a:ext>
              </a:extLst>
            </p:cNvPr>
            <p:cNvSpPr/>
            <p:nvPr userDrawn="1"/>
          </p:nvSpPr>
          <p:spPr>
            <a:xfrm>
              <a:off x="12355040" y="2996580"/>
              <a:ext cx="360000" cy="360000"/>
            </a:xfrm>
            <a:prstGeom prst="rect">
              <a:avLst/>
            </a:prstGeom>
            <a:solidFill>
              <a:srgbClr val="0F99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6" name="Rectangle 25">
              <a:extLst>
                <a:ext uri="{FF2B5EF4-FFF2-40B4-BE49-F238E27FC236}">
                  <a16:creationId xmlns:a16="http://schemas.microsoft.com/office/drawing/2014/main" id="{995FF3A0-94CA-40BA-AF81-B777FF5FD489}"/>
                </a:ext>
              </a:extLst>
            </p:cNvPr>
            <p:cNvSpPr/>
            <p:nvPr userDrawn="1"/>
          </p:nvSpPr>
          <p:spPr>
            <a:xfrm>
              <a:off x="12355040" y="3343947"/>
              <a:ext cx="360000" cy="360000"/>
            </a:xfrm>
            <a:prstGeom prst="rect">
              <a:avLst/>
            </a:prstGeom>
            <a:solidFill>
              <a:srgbClr val="01D1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7" name="Rectangle 26">
              <a:extLst>
                <a:ext uri="{FF2B5EF4-FFF2-40B4-BE49-F238E27FC236}">
                  <a16:creationId xmlns:a16="http://schemas.microsoft.com/office/drawing/2014/main" id="{9F83F12C-5135-43B7-B1D8-A0A72DB85AED}"/>
                </a:ext>
              </a:extLst>
            </p:cNvPr>
            <p:cNvSpPr/>
            <p:nvPr userDrawn="1"/>
          </p:nvSpPr>
          <p:spPr>
            <a:xfrm>
              <a:off x="12355040" y="6122883"/>
              <a:ext cx="360000" cy="360000"/>
            </a:xfrm>
            <a:prstGeom prst="rect">
              <a:avLst/>
            </a:prstGeom>
            <a:solidFill>
              <a:srgbClr val="FF7E8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8" name="Rectangle 27">
              <a:extLst>
                <a:ext uri="{FF2B5EF4-FFF2-40B4-BE49-F238E27FC236}">
                  <a16:creationId xmlns:a16="http://schemas.microsoft.com/office/drawing/2014/main" id="{256CA1CF-2C4A-42DA-94F5-CB5E5B47F24B}"/>
                </a:ext>
              </a:extLst>
            </p:cNvPr>
            <p:cNvSpPr/>
            <p:nvPr userDrawn="1"/>
          </p:nvSpPr>
          <p:spPr>
            <a:xfrm>
              <a:off x="12355040" y="5775516"/>
              <a:ext cx="360000" cy="360000"/>
            </a:xfrm>
            <a:prstGeom prst="rect">
              <a:avLst/>
            </a:prstGeom>
            <a:solidFill>
              <a:srgbClr val="CB29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9" name="Rectangle 28">
              <a:extLst>
                <a:ext uri="{FF2B5EF4-FFF2-40B4-BE49-F238E27FC236}">
                  <a16:creationId xmlns:a16="http://schemas.microsoft.com/office/drawing/2014/main" id="{47F07AFA-8569-4B3B-854A-60B26629D96D}"/>
                </a:ext>
              </a:extLst>
            </p:cNvPr>
            <p:cNvSpPr/>
            <p:nvPr userDrawn="1"/>
          </p:nvSpPr>
          <p:spPr>
            <a:xfrm>
              <a:off x="12355040" y="5428149"/>
              <a:ext cx="360000" cy="360000"/>
            </a:xfrm>
            <a:prstGeom prst="rect">
              <a:avLst/>
            </a:prstGeom>
            <a:solidFill>
              <a:srgbClr val="86086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30" name="Rectangle 29">
              <a:extLst>
                <a:ext uri="{FF2B5EF4-FFF2-40B4-BE49-F238E27FC236}">
                  <a16:creationId xmlns:a16="http://schemas.microsoft.com/office/drawing/2014/main" id="{8103554C-8B73-4C9A-AFFF-55D6E47A0E76}"/>
                </a:ext>
              </a:extLst>
            </p:cNvPr>
            <p:cNvSpPr/>
            <p:nvPr userDrawn="1"/>
          </p:nvSpPr>
          <p:spPr>
            <a:xfrm>
              <a:off x="12355040" y="4386048"/>
              <a:ext cx="360000" cy="360000"/>
            </a:xfrm>
            <a:prstGeom prst="rect">
              <a:avLst/>
            </a:prstGeom>
            <a:solidFill>
              <a:srgbClr val="4701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grpSp>
    </p:spTree>
    <p:extLst>
      <p:ext uri="{BB962C8B-B14F-4D97-AF65-F5344CB8AC3E}">
        <p14:creationId xmlns:p14="http://schemas.microsoft.com/office/powerpoint/2010/main" val="1762778664"/>
      </p:ext>
    </p:extLst>
  </p:cSld>
  <p:clrMap bg1="lt1" tx1="dk1" bg2="lt2" tx2="dk2" accent1="accent1" accent2="accent2" accent3="accent3" accent4="accent4" accent5="accent5" accent6="accent6" hlink="hlink" folHlink="folHlink"/>
  <p:sldLayoutIdLst>
    <p:sldLayoutId id="2147483828" r:id="rId1"/>
    <p:sldLayoutId id="2147483827" r:id="rId2"/>
    <p:sldLayoutId id="2147483831" r:id="rId3"/>
    <p:sldLayoutId id="2147483833" r:id="rId4"/>
    <p:sldLayoutId id="2147483837" r:id="rId5"/>
    <p:sldLayoutId id="2147483834" r:id="rId6"/>
    <p:sldLayoutId id="2147483821" r:id="rId7"/>
    <p:sldLayoutId id="2147483877" r:id="rId8"/>
    <p:sldLayoutId id="2147483999" r:id="rId9"/>
    <p:sldLayoutId id="2147484000" r:id="rId10"/>
    <p:sldLayoutId id="2147484001" r:id="rId11"/>
    <p:sldLayoutId id="2147484002" r:id="rId12"/>
    <p:sldLayoutId id="2147484003" r:id="rId13"/>
    <p:sldLayoutId id="2147484004" r:id="rId14"/>
    <p:sldLayoutId id="2147484005" r:id="rId15"/>
    <p:sldLayoutId id="2147484008" r:id="rId16"/>
    <p:sldLayoutId id="2147484009" r:id="rId17"/>
    <p:sldLayoutId id="2147484012" r:id="rId18"/>
    <p:sldLayoutId id="2147484049" r:id="rId19"/>
    <p:sldLayoutId id="2147484050" r:id="rId20"/>
    <p:sldLayoutId id="2147484051" r:id="rId21"/>
    <p:sldLayoutId id="2147484054" r:id="rId22"/>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30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266700" indent="-1778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j-lt"/>
          <a:ea typeface="+mn-ea"/>
          <a:cs typeface="+mn-cs"/>
        </a:defRPr>
      </a:lvl2pPr>
      <a:lvl3pPr marL="444500" indent="-1778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j-lt"/>
          <a:ea typeface="+mn-ea"/>
          <a:cs typeface="+mn-cs"/>
        </a:defRPr>
      </a:lvl3pPr>
      <a:lvl4pPr marL="622300" indent="-177800" algn="l" defTabSz="914400" rtl="0" eaLnBrk="1" latinLnBrk="0" hangingPunct="1">
        <a:lnSpc>
          <a:spcPct val="90000"/>
        </a:lnSpc>
        <a:spcBef>
          <a:spcPts val="500"/>
        </a:spcBef>
        <a:buClr>
          <a:schemeClr val="accent3"/>
        </a:buClr>
        <a:buFont typeface="Verdana" panose="020B0604030504040204" pitchFamily="34" charset="0"/>
        <a:buChar char="‒"/>
        <a:defRPr sz="1400" kern="1200">
          <a:solidFill>
            <a:schemeClr val="tx1"/>
          </a:solidFill>
          <a:latin typeface="+mj-lt"/>
          <a:ea typeface="+mn-ea"/>
          <a:cs typeface="+mn-cs"/>
        </a:defRPr>
      </a:lvl4pPr>
      <a:lvl5pPr marL="812800" indent="-1905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pos="7506">
          <p15:clr>
            <a:srgbClr val="F26B43"/>
          </p15:clr>
        </p15:guide>
        <p15:guide id="3" orient="horz" pos="4088">
          <p15:clr>
            <a:srgbClr val="F26B43"/>
          </p15:clr>
        </p15:guide>
        <p15:guide id="4" pos="143">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car, mountain, vehicle&#10;&#10;Description automatically generated">
            <a:extLst>
              <a:ext uri="{FF2B5EF4-FFF2-40B4-BE49-F238E27FC236}">
                <a16:creationId xmlns:a16="http://schemas.microsoft.com/office/drawing/2014/main" id="{6D92E4EC-3C30-4A58-8551-202BDCA77C90}"/>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a:stretch>
            <a:fillRect/>
          </a:stretch>
        </p:blipFill>
        <p:spPr>
          <a:xfrm>
            <a:off x="-10634" y="0"/>
            <a:ext cx="12202633" cy="6858000"/>
          </a:xfrm>
        </p:spPr>
      </p:pic>
      <p:sp>
        <p:nvSpPr>
          <p:cNvPr id="13" name="Graphic 13">
            <a:extLst>
              <a:ext uri="{FF2B5EF4-FFF2-40B4-BE49-F238E27FC236}">
                <a16:creationId xmlns:a16="http://schemas.microsoft.com/office/drawing/2014/main" id="{142D2CEA-902B-4DBF-A65C-3D5498D4335F}"/>
              </a:ext>
            </a:extLst>
          </p:cNvPr>
          <p:cNvSpPr>
            <a:spLocks/>
          </p:cNvSpPr>
          <p:nvPr/>
        </p:nvSpPr>
        <p:spPr>
          <a:xfrm rot="21365793">
            <a:off x="3937534" y="638224"/>
            <a:ext cx="8351985" cy="6323030"/>
          </a:xfrm>
          <a:custGeom>
            <a:avLst/>
            <a:gdLst>
              <a:gd name="connsiteX0" fmla="*/ 36195 w 8117205"/>
              <a:gd name="connsiteY0" fmla="*/ 4710199 h 4710198"/>
              <a:gd name="connsiteX1" fmla="*/ 0 w 8117205"/>
              <a:gd name="connsiteY1" fmla="*/ 4697817 h 4710198"/>
              <a:gd name="connsiteX2" fmla="*/ 538163 w 8117205"/>
              <a:gd name="connsiteY2" fmla="*/ 3739602 h 4710198"/>
              <a:gd name="connsiteX3" fmla="*/ 1340168 w 8117205"/>
              <a:gd name="connsiteY3" fmla="*/ 2915689 h 4710198"/>
              <a:gd name="connsiteX4" fmla="*/ 2613660 w 8117205"/>
              <a:gd name="connsiteY4" fmla="*/ 2190837 h 4710198"/>
              <a:gd name="connsiteX5" fmla="*/ 2621280 w 8117205"/>
              <a:gd name="connsiteY5" fmla="*/ 2187979 h 4710198"/>
              <a:gd name="connsiteX6" fmla="*/ 2628900 w 8117205"/>
              <a:gd name="connsiteY6" fmla="*/ 2191789 h 4710198"/>
              <a:gd name="connsiteX7" fmla="*/ 4513898 w 8117205"/>
              <a:gd name="connsiteY7" fmla="*/ 2830917 h 4710198"/>
              <a:gd name="connsiteX8" fmla="*/ 5841683 w 8117205"/>
              <a:gd name="connsiteY8" fmla="*/ 2599459 h 4710198"/>
              <a:gd name="connsiteX9" fmla="*/ 6102668 w 8117205"/>
              <a:gd name="connsiteY9" fmla="*/ 1288819 h 4710198"/>
              <a:gd name="connsiteX10" fmla="*/ 6256020 w 8117205"/>
              <a:gd name="connsiteY10" fmla="*/ 204874 h 4710198"/>
              <a:gd name="connsiteX11" fmla="*/ 7391400 w 8117205"/>
              <a:gd name="connsiteY11" fmla="*/ 43901 h 4710198"/>
              <a:gd name="connsiteX12" fmla="*/ 8117205 w 8117205"/>
              <a:gd name="connsiteY12" fmla="*/ 242021 h 4710198"/>
              <a:gd name="connsiteX13" fmla="*/ 8102918 w 8117205"/>
              <a:gd name="connsiteY13" fmla="*/ 277264 h 4710198"/>
              <a:gd name="connsiteX14" fmla="*/ 7384733 w 8117205"/>
              <a:gd name="connsiteY14" fmla="*/ 82001 h 4710198"/>
              <a:gd name="connsiteX15" fmla="*/ 6281738 w 8117205"/>
              <a:gd name="connsiteY15" fmla="*/ 233449 h 4710198"/>
              <a:gd name="connsiteX16" fmla="*/ 6139815 w 8117205"/>
              <a:gd name="connsiteY16" fmla="*/ 1279294 h 4710198"/>
              <a:gd name="connsiteX17" fmla="*/ 6187440 w 8117205"/>
              <a:gd name="connsiteY17" fmla="*/ 2101302 h 4710198"/>
              <a:gd name="connsiteX18" fmla="*/ 5866448 w 8117205"/>
              <a:gd name="connsiteY18" fmla="*/ 2629939 h 4710198"/>
              <a:gd name="connsiteX19" fmla="*/ 4510088 w 8117205"/>
              <a:gd name="connsiteY19" fmla="*/ 2869969 h 4710198"/>
              <a:gd name="connsiteX20" fmla="*/ 2620328 w 8117205"/>
              <a:gd name="connsiteY20" fmla="*/ 2230842 h 4710198"/>
              <a:gd name="connsiteX21" fmla="*/ 568643 w 8117205"/>
              <a:gd name="connsiteY21" fmla="*/ 3763414 h 4710198"/>
              <a:gd name="connsiteX22" fmla="*/ 36195 w 8117205"/>
              <a:gd name="connsiteY22" fmla="*/ 4710199 h 4710198"/>
              <a:gd name="connsiteX0" fmla="*/ 36195 w 8117205"/>
              <a:gd name="connsiteY0" fmla="*/ 4710199 h 4710199"/>
              <a:gd name="connsiteX1" fmla="*/ 0 w 8117205"/>
              <a:gd name="connsiteY1" fmla="*/ 4697817 h 4710199"/>
              <a:gd name="connsiteX2" fmla="*/ 538163 w 8117205"/>
              <a:gd name="connsiteY2" fmla="*/ 3739602 h 4710199"/>
              <a:gd name="connsiteX3" fmla="*/ 1340168 w 8117205"/>
              <a:gd name="connsiteY3" fmla="*/ 2915689 h 4710199"/>
              <a:gd name="connsiteX4" fmla="*/ 2613660 w 8117205"/>
              <a:gd name="connsiteY4" fmla="*/ 2190837 h 4710199"/>
              <a:gd name="connsiteX5" fmla="*/ 2621280 w 8117205"/>
              <a:gd name="connsiteY5" fmla="*/ 2187979 h 4710199"/>
              <a:gd name="connsiteX6" fmla="*/ 2628900 w 8117205"/>
              <a:gd name="connsiteY6" fmla="*/ 2191789 h 4710199"/>
              <a:gd name="connsiteX7" fmla="*/ 4513898 w 8117205"/>
              <a:gd name="connsiteY7" fmla="*/ 2830917 h 4710199"/>
              <a:gd name="connsiteX8" fmla="*/ 5841683 w 8117205"/>
              <a:gd name="connsiteY8" fmla="*/ 2599459 h 4710199"/>
              <a:gd name="connsiteX9" fmla="*/ 6102668 w 8117205"/>
              <a:gd name="connsiteY9" fmla="*/ 1288819 h 4710199"/>
              <a:gd name="connsiteX10" fmla="*/ 6256020 w 8117205"/>
              <a:gd name="connsiteY10" fmla="*/ 204874 h 4710199"/>
              <a:gd name="connsiteX11" fmla="*/ 7391400 w 8117205"/>
              <a:gd name="connsiteY11" fmla="*/ 43901 h 4710199"/>
              <a:gd name="connsiteX12" fmla="*/ 8117205 w 8117205"/>
              <a:gd name="connsiteY12" fmla="*/ 242021 h 4710199"/>
              <a:gd name="connsiteX13" fmla="*/ 7384733 w 8117205"/>
              <a:gd name="connsiteY13" fmla="*/ 82001 h 4710199"/>
              <a:gd name="connsiteX14" fmla="*/ 6281738 w 8117205"/>
              <a:gd name="connsiteY14" fmla="*/ 233449 h 4710199"/>
              <a:gd name="connsiteX15" fmla="*/ 6139815 w 8117205"/>
              <a:gd name="connsiteY15" fmla="*/ 1279294 h 4710199"/>
              <a:gd name="connsiteX16" fmla="*/ 6187440 w 8117205"/>
              <a:gd name="connsiteY16" fmla="*/ 2101302 h 4710199"/>
              <a:gd name="connsiteX17" fmla="*/ 5866448 w 8117205"/>
              <a:gd name="connsiteY17" fmla="*/ 2629939 h 4710199"/>
              <a:gd name="connsiteX18" fmla="*/ 4510088 w 8117205"/>
              <a:gd name="connsiteY18" fmla="*/ 2869969 h 4710199"/>
              <a:gd name="connsiteX19" fmla="*/ 2620328 w 8117205"/>
              <a:gd name="connsiteY19" fmla="*/ 2230842 h 4710199"/>
              <a:gd name="connsiteX20" fmla="*/ 568643 w 8117205"/>
              <a:gd name="connsiteY20" fmla="*/ 3763414 h 4710199"/>
              <a:gd name="connsiteX21" fmla="*/ 36195 w 8117205"/>
              <a:gd name="connsiteY21" fmla="*/ 4710199 h 4710199"/>
              <a:gd name="connsiteX0" fmla="*/ 36195 w 7528033"/>
              <a:gd name="connsiteY0" fmla="*/ 4673434 h 4673434"/>
              <a:gd name="connsiteX1" fmla="*/ 0 w 7528033"/>
              <a:gd name="connsiteY1" fmla="*/ 4661052 h 4673434"/>
              <a:gd name="connsiteX2" fmla="*/ 538163 w 7528033"/>
              <a:gd name="connsiteY2" fmla="*/ 3702837 h 4673434"/>
              <a:gd name="connsiteX3" fmla="*/ 1340168 w 7528033"/>
              <a:gd name="connsiteY3" fmla="*/ 2878924 h 4673434"/>
              <a:gd name="connsiteX4" fmla="*/ 2613660 w 7528033"/>
              <a:gd name="connsiteY4" fmla="*/ 2154072 h 4673434"/>
              <a:gd name="connsiteX5" fmla="*/ 2621280 w 7528033"/>
              <a:gd name="connsiteY5" fmla="*/ 2151214 h 4673434"/>
              <a:gd name="connsiteX6" fmla="*/ 2628900 w 7528033"/>
              <a:gd name="connsiteY6" fmla="*/ 2155024 h 4673434"/>
              <a:gd name="connsiteX7" fmla="*/ 4513898 w 7528033"/>
              <a:gd name="connsiteY7" fmla="*/ 2794152 h 4673434"/>
              <a:gd name="connsiteX8" fmla="*/ 5841683 w 7528033"/>
              <a:gd name="connsiteY8" fmla="*/ 2562694 h 4673434"/>
              <a:gd name="connsiteX9" fmla="*/ 6102668 w 7528033"/>
              <a:gd name="connsiteY9" fmla="*/ 1252054 h 4673434"/>
              <a:gd name="connsiteX10" fmla="*/ 6256020 w 7528033"/>
              <a:gd name="connsiteY10" fmla="*/ 168109 h 4673434"/>
              <a:gd name="connsiteX11" fmla="*/ 7391400 w 7528033"/>
              <a:gd name="connsiteY11" fmla="*/ 7136 h 4673434"/>
              <a:gd name="connsiteX12" fmla="*/ 7384733 w 7528033"/>
              <a:gd name="connsiteY12" fmla="*/ 45236 h 4673434"/>
              <a:gd name="connsiteX13" fmla="*/ 6281738 w 7528033"/>
              <a:gd name="connsiteY13" fmla="*/ 196684 h 4673434"/>
              <a:gd name="connsiteX14" fmla="*/ 6139815 w 7528033"/>
              <a:gd name="connsiteY14" fmla="*/ 1242529 h 4673434"/>
              <a:gd name="connsiteX15" fmla="*/ 6187440 w 7528033"/>
              <a:gd name="connsiteY15" fmla="*/ 2064537 h 4673434"/>
              <a:gd name="connsiteX16" fmla="*/ 5866448 w 7528033"/>
              <a:gd name="connsiteY16" fmla="*/ 2593174 h 4673434"/>
              <a:gd name="connsiteX17" fmla="*/ 4510088 w 7528033"/>
              <a:gd name="connsiteY17" fmla="*/ 2833204 h 4673434"/>
              <a:gd name="connsiteX18" fmla="*/ 2620328 w 7528033"/>
              <a:gd name="connsiteY18" fmla="*/ 2194077 h 4673434"/>
              <a:gd name="connsiteX19" fmla="*/ 568643 w 7528033"/>
              <a:gd name="connsiteY19" fmla="*/ 3726649 h 4673434"/>
              <a:gd name="connsiteX20" fmla="*/ 36195 w 7528033"/>
              <a:gd name="connsiteY20" fmla="*/ 4673434 h 46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28033" h="4673434">
                <a:moveTo>
                  <a:pt x="36195" y="4673434"/>
                </a:moveTo>
                <a:lnTo>
                  <a:pt x="0" y="4661052"/>
                </a:lnTo>
                <a:cubicBezTo>
                  <a:pt x="953" y="4656289"/>
                  <a:pt x="145733" y="4224807"/>
                  <a:pt x="538163" y="3702837"/>
                </a:cubicBezTo>
                <a:cubicBezTo>
                  <a:pt x="768668" y="3396132"/>
                  <a:pt x="1038225" y="3118954"/>
                  <a:pt x="1340168" y="2878924"/>
                </a:cubicBezTo>
                <a:cubicBezTo>
                  <a:pt x="1717358" y="2577934"/>
                  <a:pt x="2145983" y="2334094"/>
                  <a:pt x="2613660" y="2154072"/>
                </a:cubicBezTo>
                <a:lnTo>
                  <a:pt x="2621280" y="2151214"/>
                </a:lnTo>
                <a:lnTo>
                  <a:pt x="2628900" y="2155024"/>
                </a:lnTo>
                <a:cubicBezTo>
                  <a:pt x="3289935" y="2497924"/>
                  <a:pt x="3941445" y="2718904"/>
                  <a:pt x="4513898" y="2794152"/>
                </a:cubicBezTo>
                <a:cubicBezTo>
                  <a:pt x="5095875" y="2871304"/>
                  <a:pt x="5554980" y="2790341"/>
                  <a:pt x="5841683" y="2562694"/>
                </a:cubicBezTo>
                <a:cubicBezTo>
                  <a:pt x="6168390" y="2302662"/>
                  <a:pt x="6257925" y="1849271"/>
                  <a:pt x="6102668" y="1252054"/>
                </a:cubicBezTo>
                <a:cubicBezTo>
                  <a:pt x="5969318" y="741514"/>
                  <a:pt x="6020753" y="376706"/>
                  <a:pt x="6256020" y="168109"/>
                </a:cubicBezTo>
                <a:cubicBezTo>
                  <a:pt x="6480810" y="-31916"/>
                  <a:pt x="7203281" y="27615"/>
                  <a:pt x="7391400" y="7136"/>
                </a:cubicBezTo>
                <a:cubicBezTo>
                  <a:pt x="7579519" y="-13343"/>
                  <a:pt x="7569677" y="13645"/>
                  <a:pt x="7384733" y="45236"/>
                </a:cubicBezTo>
                <a:cubicBezTo>
                  <a:pt x="7199789" y="76827"/>
                  <a:pt x="6550343" y="-41441"/>
                  <a:pt x="6281738" y="196684"/>
                </a:cubicBezTo>
                <a:cubicBezTo>
                  <a:pt x="6058853" y="394804"/>
                  <a:pt x="6011228" y="747229"/>
                  <a:pt x="6139815" y="1242529"/>
                </a:cubicBezTo>
                <a:cubicBezTo>
                  <a:pt x="6221730" y="1557806"/>
                  <a:pt x="6237923" y="1834031"/>
                  <a:pt x="6187440" y="2064537"/>
                </a:cubicBezTo>
                <a:cubicBezTo>
                  <a:pt x="6138863" y="2283612"/>
                  <a:pt x="6031230" y="2460777"/>
                  <a:pt x="5866448" y="2593174"/>
                </a:cubicBezTo>
                <a:cubicBezTo>
                  <a:pt x="5572125" y="2828441"/>
                  <a:pt x="5102543" y="2911309"/>
                  <a:pt x="4510088" y="2833204"/>
                </a:cubicBezTo>
                <a:cubicBezTo>
                  <a:pt x="3935730" y="2757004"/>
                  <a:pt x="3282315" y="2536024"/>
                  <a:pt x="2620328" y="2194077"/>
                </a:cubicBezTo>
                <a:cubicBezTo>
                  <a:pt x="1574483" y="2598889"/>
                  <a:pt x="927735" y="3251352"/>
                  <a:pt x="568643" y="3726649"/>
                </a:cubicBezTo>
                <a:cubicBezTo>
                  <a:pt x="180023" y="4242904"/>
                  <a:pt x="37148" y="4668672"/>
                  <a:pt x="36195" y="4673434"/>
                </a:cubicBezTo>
                <a:close/>
              </a:path>
            </a:pathLst>
          </a:custGeom>
          <a:gradFill>
            <a:gsLst>
              <a:gs pos="92000">
                <a:schemeClr val="accent2">
                  <a:alpha val="0"/>
                </a:schemeClr>
              </a:gs>
              <a:gs pos="32000">
                <a:srgbClr val="12ABDB">
                  <a:alpha val="17000"/>
                </a:srgbClr>
              </a:gs>
              <a:gs pos="17000">
                <a:schemeClr val="accent2">
                  <a:alpha val="0"/>
                </a:schemeClr>
              </a:gs>
              <a:gs pos="49000">
                <a:srgbClr val="12ABDB"/>
              </a:gs>
              <a:gs pos="70000">
                <a:schemeClr val="accent2"/>
              </a:gs>
            </a:gsLst>
            <a:lin ang="16200000" scaled="0"/>
          </a:gradFill>
          <a:ln w="9525" cap="flat">
            <a:noFill/>
            <a:prstDash val="solid"/>
            <a:miter/>
          </a:ln>
        </p:spPr>
        <p:txBody>
          <a:bodyPr rtlCol="0" anchor="ctr"/>
          <a:lstStyle/>
          <a:p>
            <a:endParaRPr lang="de-DE"/>
          </a:p>
        </p:txBody>
      </p:sp>
      <p:sp>
        <p:nvSpPr>
          <p:cNvPr id="11" name="Title 10">
            <a:extLst>
              <a:ext uri="{FF2B5EF4-FFF2-40B4-BE49-F238E27FC236}">
                <a16:creationId xmlns:a16="http://schemas.microsoft.com/office/drawing/2014/main" id="{33940544-1F8D-47E0-8BF8-BEED038F26D9}"/>
              </a:ext>
            </a:extLst>
          </p:cNvPr>
          <p:cNvSpPr>
            <a:spLocks noGrp="1"/>
          </p:cNvSpPr>
          <p:nvPr>
            <p:ph type="ctrTitle"/>
          </p:nvPr>
        </p:nvSpPr>
        <p:spPr>
          <a:xfrm>
            <a:off x="404813" y="2847127"/>
            <a:ext cx="11386134" cy="1661993"/>
          </a:xfrm>
        </p:spPr>
        <p:txBody>
          <a:bodyPr/>
          <a:lstStyle/>
          <a:p>
            <a:r>
              <a:rPr lang="en-GB" dirty="0">
                <a:latin typeface="Arial" panose="020B0604020202020204" pitchFamily="34" charset="0"/>
              </a:rPr>
              <a:t>PROCESS PERFORMANCE MODEL (PPM) GUIDELINES</a:t>
            </a:r>
          </a:p>
        </p:txBody>
      </p:sp>
      <p:pic>
        <p:nvPicPr>
          <p:cNvPr id="10" name="Image 9">
            <a:extLst>
              <a:ext uri="{FF2B5EF4-FFF2-40B4-BE49-F238E27FC236}">
                <a16:creationId xmlns:a16="http://schemas.microsoft.com/office/drawing/2014/main" id="{2DD789CD-C121-4CEA-B184-171C30324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000" y="187155"/>
            <a:ext cx="5220000" cy="1285708"/>
          </a:xfrm>
          <a:prstGeom prst="rect">
            <a:avLst/>
          </a:prstGeom>
        </p:spPr>
      </p:pic>
    </p:spTree>
    <p:extLst>
      <p:ext uri="{BB962C8B-B14F-4D97-AF65-F5344CB8AC3E}">
        <p14:creationId xmlns:p14="http://schemas.microsoft.com/office/powerpoint/2010/main" val="2800007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143385" y="202110"/>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Correlation</a:t>
            </a:r>
          </a:p>
        </p:txBody>
      </p:sp>
      <p:sp>
        <p:nvSpPr>
          <p:cNvPr id="2" name="Rectangle 1">
            <a:extLst>
              <a:ext uri="{FF2B5EF4-FFF2-40B4-BE49-F238E27FC236}">
                <a16:creationId xmlns:a16="http://schemas.microsoft.com/office/drawing/2014/main" id="{82E0AC6F-34C6-4782-AE51-CA4EAF19CDD1}"/>
              </a:ext>
            </a:extLst>
          </p:cNvPr>
          <p:cNvSpPr/>
          <p:nvPr/>
        </p:nvSpPr>
        <p:spPr>
          <a:xfrm>
            <a:off x="0" y="870134"/>
            <a:ext cx="10832552" cy="896271"/>
          </a:xfrm>
          <a:prstGeom prst="rect">
            <a:avLst/>
          </a:prstGeom>
        </p:spPr>
        <p:txBody>
          <a:bodyPr wrap="square">
            <a:spAutoFit/>
          </a:bodyPr>
          <a:lstStyle/>
          <a:p>
            <a:pPr marL="999042" lvl="1" indent="-380990">
              <a:lnSpc>
                <a:spcPct val="150000"/>
              </a:lnSpc>
              <a:buFont typeface="Wingdings" panose="05000000000000000000" pitchFamily="2" charset="2"/>
              <a:buChar char="§"/>
            </a:pPr>
            <a:r>
              <a:rPr lang="en-US" sz="1867" dirty="0"/>
              <a:t>The correlation among the various performance measures are identified using the Correlogram.</a:t>
            </a:r>
            <a:endParaRPr lang="en-US" altLang="en-US" sz="1867" dirty="0"/>
          </a:p>
        </p:txBody>
      </p:sp>
      <p:pic>
        <p:nvPicPr>
          <p:cNvPr id="4" name="Picture 2">
            <a:extLst>
              <a:ext uri="{FF2B5EF4-FFF2-40B4-BE49-F238E27FC236}">
                <a16:creationId xmlns:a16="http://schemas.microsoft.com/office/drawing/2014/main" id="{485B0962-B4ED-4A9D-839D-A810D8F9A63B}"/>
              </a:ext>
            </a:extLst>
          </p:cNvPr>
          <p:cNvPicPr>
            <a:picLocks noChangeAspect="1" noChangeArrowheads="1"/>
          </p:cNvPicPr>
          <p:nvPr/>
        </p:nvPicPr>
        <p:blipFill>
          <a:blip r:embed="rId3" cstate="print"/>
          <a:srcRect t="3213" r="13253" b="46586"/>
          <a:stretch>
            <a:fillRect/>
          </a:stretch>
        </p:blipFill>
        <p:spPr bwMode="auto">
          <a:xfrm>
            <a:off x="1782619" y="1727200"/>
            <a:ext cx="7721600" cy="3251200"/>
          </a:xfrm>
          <a:prstGeom prst="rect">
            <a:avLst/>
          </a:prstGeom>
          <a:noFill/>
          <a:ln w="9525">
            <a:noFill/>
            <a:miter lim="800000"/>
            <a:headEnd/>
            <a:tailEnd/>
          </a:ln>
        </p:spPr>
      </p:pic>
      <p:pic>
        <p:nvPicPr>
          <p:cNvPr id="5" name="Picture 2">
            <a:extLst>
              <a:ext uri="{FF2B5EF4-FFF2-40B4-BE49-F238E27FC236}">
                <a16:creationId xmlns:a16="http://schemas.microsoft.com/office/drawing/2014/main" id="{14F4112F-9F2D-40A4-AD02-25ED14E51340}"/>
              </a:ext>
            </a:extLst>
          </p:cNvPr>
          <p:cNvPicPr>
            <a:picLocks noChangeAspect="1" noChangeArrowheads="1"/>
          </p:cNvPicPr>
          <p:nvPr/>
        </p:nvPicPr>
        <p:blipFill>
          <a:blip r:embed="rId4" cstate="print"/>
          <a:srcRect/>
          <a:stretch>
            <a:fillRect/>
          </a:stretch>
        </p:blipFill>
        <p:spPr bwMode="auto">
          <a:xfrm>
            <a:off x="1782619" y="4703917"/>
            <a:ext cx="6277263" cy="2204697"/>
          </a:xfrm>
          <a:prstGeom prst="rect">
            <a:avLst/>
          </a:prstGeom>
          <a:noFill/>
          <a:ln w="9525">
            <a:noFill/>
            <a:miter lim="800000"/>
            <a:headEnd/>
            <a:tailEnd/>
          </a:ln>
        </p:spPr>
      </p:pic>
      <p:grpSp>
        <p:nvGrpSpPr>
          <p:cNvPr id="6" name="Group 5">
            <a:extLst>
              <a:ext uri="{FF2B5EF4-FFF2-40B4-BE49-F238E27FC236}">
                <a16:creationId xmlns:a16="http://schemas.microsoft.com/office/drawing/2014/main" id="{073D6272-C4C5-4942-8BF3-2BCC8FF3EC7B}"/>
              </a:ext>
            </a:extLst>
          </p:cNvPr>
          <p:cNvGrpSpPr/>
          <p:nvPr/>
        </p:nvGrpSpPr>
        <p:grpSpPr>
          <a:xfrm flipH="1">
            <a:off x="2697019" y="1838739"/>
            <a:ext cx="6908800" cy="1702673"/>
            <a:chOff x="533400" y="-593834"/>
            <a:chExt cx="5181600" cy="1277005"/>
          </a:xfrm>
        </p:grpSpPr>
        <p:sp>
          <p:nvSpPr>
            <p:cNvPr id="7" name="Oval 6">
              <a:extLst>
                <a:ext uri="{FF2B5EF4-FFF2-40B4-BE49-F238E27FC236}">
                  <a16:creationId xmlns:a16="http://schemas.microsoft.com/office/drawing/2014/main" id="{A1DAF523-A0F3-4A08-8A1F-E6E754337F3F}"/>
                </a:ext>
              </a:extLst>
            </p:cNvPr>
            <p:cNvSpPr/>
            <p:nvPr/>
          </p:nvSpPr>
          <p:spPr>
            <a:xfrm>
              <a:off x="533400" y="-593834"/>
              <a:ext cx="914400" cy="3048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sp>
          <p:nvSpPr>
            <p:cNvPr id="9" name="TextBox 8">
              <a:extLst>
                <a:ext uri="{FF2B5EF4-FFF2-40B4-BE49-F238E27FC236}">
                  <a16:creationId xmlns:a16="http://schemas.microsoft.com/office/drawing/2014/main" id="{9FEFD9D8-15EF-4EEF-99D0-66B7B0BEA9DF}"/>
                </a:ext>
              </a:extLst>
            </p:cNvPr>
            <p:cNvSpPr txBox="1"/>
            <p:nvPr/>
          </p:nvSpPr>
          <p:spPr>
            <a:xfrm>
              <a:off x="4191000" y="152400"/>
              <a:ext cx="1524000" cy="530771"/>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b="1" dirty="0">
                  <a:solidFill>
                    <a:schemeClr val="tx1"/>
                  </a:solidFill>
                </a:rPr>
                <a:t>Click on the Data Analysis to get the correlation.</a:t>
              </a:r>
            </a:p>
          </p:txBody>
        </p:sp>
        <p:cxnSp>
          <p:nvCxnSpPr>
            <p:cNvPr id="10" name="Straight Arrow Connector 9">
              <a:extLst>
                <a:ext uri="{FF2B5EF4-FFF2-40B4-BE49-F238E27FC236}">
                  <a16:creationId xmlns:a16="http://schemas.microsoft.com/office/drawing/2014/main" id="{4C02FF2D-08A8-472C-97D8-A4D3C9595447}"/>
                </a:ext>
              </a:extLst>
            </p:cNvPr>
            <p:cNvCxnSpPr>
              <a:stCxn id="7" idx="6"/>
              <a:endCxn id="9" idx="1"/>
            </p:cNvCxnSpPr>
            <p:nvPr/>
          </p:nvCxnSpPr>
          <p:spPr>
            <a:xfrm>
              <a:off x="1447800" y="-441434"/>
              <a:ext cx="2743200" cy="8592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14E096C5-DB6E-4364-88AA-D63D99EB0A0D}"/>
              </a:ext>
            </a:extLst>
          </p:cNvPr>
          <p:cNvGrpSpPr/>
          <p:nvPr/>
        </p:nvGrpSpPr>
        <p:grpSpPr>
          <a:xfrm flipH="1">
            <a:off x="2697019" y="3646517"/>
            <a:ext cx="4064000" cy="1117935"/>
            <a:chOff x="2133600" y="-746234"/>
            <a:chExt cx="3048000" cy="838451"/>
          </a:xfrm>
        </p:grpSpPr>
        <p:sp>
          <p:nvSpPr>
            <p:cNvPr id="12" name="Oval 11">
              <a:extLst>
                <a:ext uri="{FF2B5EF4-FFF2-40B4-BE49-F238E27FC236}">
                  <a16:creationId xmlns:a16="http://schemas.microsoft.com/office/drawing/2014/main" id="{8802F7B2-1266-4902-80D0-5BD89100680E}"/>
                </a:ext>
              </a:extLst>
            </p:cNvPr>
            <p:cNvSpPr/>
            <p:nvPr/>
          </p:nvSpPr>
          <p:spPr>
            <a:xfrm>
              <a:off x="2133600" y="-670034"/>
              <a:ext cx="762000" cy="1524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sp>
          <p:nvSpPr>
            <p:cNvPr id="13" name="TextBox 12">
              <a:extLst>
                <a:ext uri="{FF2B5EF4-FFF2-40B4-BE49-F238E27FC236}">
                  <a16:creationId xmlns:a16="http://schemas.microsoft.com/office/drawing/2014/main" id="{636B5C68-CA47-4F55-B73E-9F4594F62763}"/>
                </a:ext>
              </a:extLst>
            </p:cNvPr>
            <p:cNvSpPr txBox="1"/>
            <p:nvPr/>
          </p:nvSpPr>
          <p:spPr>
            <a:xfrm>
              <a:off x="3657600" y="-746234"/>
              <a:ext cx="1524000" cy="838451"/>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b="1" dirty="0">
                  <a:solidFill>
                    <a:schemeClr val="tx1"/>
                  </a:solidFill>
                </a:rPr>
                <a:t>Click on the Correlation menu item to get the correlation input screen.</a:t>
              </a:r>
            </a:p>
          </p:txBody>
        </p:sp>
        <p:cxnSp>
          <p:nvCxnSpPr>
            <p:cNvPr id="14" name="Straight Arrow Connector 13">
              <a:extLst>
                <a:ext uri="{FF2B5EF4-FFF2-40B4-BE49-F238E27FC236}">
                  <a16:creationId xmlns:a16="http://schemas.microsoft.com/office/drawing/2014/main" id="{5C3BC352-B1CF-4E73-B185-607EF1C96FB6}"/>
                </a:ext>
              </a:extLst>
            </p:cNvPr>
            <p:cNvCxnSpPr>
              <a:stCxn id="12" idx="6"/>
              <a:endCxn id="13" idx="1"/>
            </p:cNvCxnSpPr>
            <p:nvPr/>
          </p:nvCxnSpPr>
          <p:spPr>
            <a:xfrm>
              <a:off x="2895600" y="-593834"/>
              <a:ext cx="762000" cy="2668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AFE555E3-A877-4146-A201-C38007AFA0BD}"/>
              </a:ext>
            </a:extLst>
          </p:cNvPr>
          <p:cNvSpPr txBox="1"/>
          <p:nvPr/>
        </p:nvSpPr>
        <p:spPr>
          <a:xfrm flipH="1">
            <a:off x="8504844" y="5123068"/>
            <a:ext cx="3149600" cy="1733295"/>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b="1" dirty="0">
                <a:solidFill>
                  <a:schemeClr val="tx1"/>
                </a:solidFill>
              </a:rPr>
              <a:t>Correlogram with the correlation among various parameters. Identify the applicable correlation values which are high and practically possible. The same will be used in the PPM while defining the parameters.</a:t>
            </a:r>
          </a:p>
        </p:txBody>
      </p:sp>
    </p:spTree>
    <p:extLst>
      <p:ext uri="{BB962C8B-B14F-4D97-AF65-F5344CB8AC3E}">
        <p14:creationId xmlns:p14="http://schemas.microsoft.com/office/powerpoint/2010/main" val="390519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par>
                                <p:cTn id="12" presetID="22" presetClass="entr" presetSubtype="2"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56733" y="190231"/>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Regression</a:t>
            </a:r>
          </a:p>
        </p:txBody>
      </p:sp>
      <p:pic>
        <p:nvPicPr>
          <p:cNvPr id="16" name="Picture 2">
            <a:extLst>
              <a:ext uri="{FF2B5EF4-FFF2-40B4-BE49-F238E27FC236}">
                <a16:creationId xmlns:a16="http://schemas.microsoft.com/office/drawing/2014/main" id="{0FEBAE42-2526-46E0-9E91-685C57D0860C}"/>
              </a:ext>
            </a:extLst>
          </p:cNvPr>
          <p:cNvPicPr>
            <a:picLocks noChangeAspect="1" noChangeArrowheads="1"/>
          </p:cNvPicPr>
          <p:nvPr/>
        </p:nvPicPr>
        <p:blipFill>
          <a:blip r:embed="rId3" cstate="print"/>
          <a:srcRect t="3125" r="16406" b="28125"/>
          <a:stretch>
            <a:fillRect/>
          </a:stretch>
        </p:blipFill>
        <p:spPr bwMode="auto">
          <a:xfrm>
            <a:off x="805411" y="646816"/>
            <a:ext cx="9735128" cy="6004845"/>
          </a:xfrm>
          <a:prstGeom prst="rect">
            <a:avLst/>
          </a:prstGeom>
          <a:noFill/>
          <a:ln w="9525">
            <a:solidFill>
              <a:schemeClr val="tx1"/>
            </a:solidFill>
            <a:miter lim="800000"/>
            <a:headEnd/>
            <a:tailEnd/>
          </a:ln>
          <a:effectLst/>
        </p:spPr>
      </p:pic>
      <p:grpSp>
        <p:nvGrpSpPr>
          <p:cNvPr id="17" name="Group 16">
            <a:extLst>
              <a:ext uri="{FF2B5EF4-FFF2-40B4-BE49-F238E27FC236}">
                <a16:creationId xmlns:a16="http://schemas.microsoft.com/office/drawing/2014/main" id="{CFEB802E-1000-4A25-8AEB-C9FD9B9A228D}"/>
              </a:ext>
            </a:extLst>
          </p:cNvPr>
          <p:cNvGrpSpPr/>
          <p:nvPr/>
        </p:nvGrpSpPr>
        <p:grpSpPr>
          <a:xfrm flipH="1">
            <a:off x="2715491" y="2964833"/>
            <a:ext cx="7163261" cy="1323054"/>
            <a:chOff x="-545505" y="-746234"/>
            <a:chExt cx="5999401" cy="1151485"/>
          </a:xfrm>
        </p:grpSpPr>
        <p:sp>
          <p:nvSpPr>
            <p:cNvPr id="18" name="Oval 17">
              <a:extLst>
                <a:ext uri="{FF2B5EF4-FFF2-40B4-BE49-F238E27FC236}">
                  <a16:creationId xmlns:a16="http://schemas.microsoft.com/office/drawing/2014/main" id="{B24FE251-2D05-47EB-8A40-29A991445959}"/>
                </a:ext>
              </a:extLst>
            </p:cNvPr>
            <p:cNvSpPr/>
            <p:nvPr/>
          </p:nvSpPr>
          <p:spPr>
            <a:xfrm>
              <a:off x="-545505" y="-746234"/>
              <a:ext cx="1676400" cy="3810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sp>
          <p:nvSpPr>
            <p:cNvPr id="19" name="TextBox 18">
              <a:extLst>
                <a:ext uri="{FF2B5EF4-FFF2-40B4-BE49-F238E27FC236}">
                  <a16:creationId xmlns:a16="http://schemas.microsoft.com/office/drawing/2014/main" id="{53128F30-DD70-4796-A577-DB969CDCB0D0}"/>
                </a:ext>
              </a:extLst>
            </p:cNvPr>
            <p:cNvSpPr txBox="1"/>
            <p:nvPr/>
          </p:nvSpPr>
          <p:spPr>
            <a:xfrm>
              <a:off x="3657600" y="-746234"/>
              <a:ext cx="1796296" cy="1151485"/>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b="1" dirty="0">
                  <a:solidFill>
                    <a:schemeClr val="tx1"/>
                  </a:solidFill>
                </a:rPr>
                <a:t>The Regression equation can be obtained from the scatter chart, along with the co-efficient of determination.</a:t>
              </a:r>
            </a:p>
          </p:txBody>
        </p:sp>
        <p:cxnSp>
          <p:nvCxnSpPr>
            <p:cNvPr id="20" name="Straight Arrow Connector 19">
              <a:extLst>
                <a:ext uri="{FF2B5EF4-FFF2-40B4-BE49-F238E27FC236}">
                  <a16:creationId xmlns:a16="http://schemas.microsoft.com/office/drawing/2014/main" id="{7FC60609-C059-468A-B83E-55C203E03884}"/>
                </a:ext>
              </a:extLst>
            </p:cNvPr>
            <p:cNvCxnSpPr>
              <a:cxnSpLocks/>
              <a:stCxn id="18" idx="6"/>
              <a:endCxn id="19" idx="1"/>
            </p:cNvCxnSpPr>
            <p:nvPr/>
          </p:nvCxnSpPr>
          <p:spPr>
            <a:xfrm>
              <a:off x="1130895" y="-555734"/>
              <a:ext cx="2526705" cy="3852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61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29746" y="188640"/>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Develop a Model</a:t>
            </a:r>
          </a:p>
        </p:txBody>
      </p:sp>
      <p:sp>
        <p:nvSpPr>
          <p:cNvPr id="2" name="Rectangle 1">
            <a:extLst>
              <a:ext uri="{FF2B5EF4-FFF2-40B4-BE49-F238E27FC236}">
                <a16:creationId xmlns:a16="http://schemas.microsoft.com/office/drawing/2014/main" id="{82E0AC6F-34C6-4782-AE51-CA4EAF19CDD1}"/>
              </a:ext>
            </a:extLst>
          </p:cNvPr>
          <p:cNvSpPr/>
          <p:nvPr/>
        </p:nvSpPr>
        <p:spPr>
          <a:xfrm>
            <a:off x="184584" y="906535"/>
            <a:ext cx="11397817" cy="5770811"/>
          </a:xfrm>
          <a:prstGeom prst="rect">
            <a:avLst/>
          </a:prstGeom>
        </p:spPr>
        <p:txBody>
          <a:bodyPr wrap="square">
            <a:spAutoFit/>
          </a:bodyPr>
          <a:lstStyle/>
          <a:p>
            <a:pPr marL="380990" indent="-380990" algn="just">
              <a:lnSpc>
                <a:spcPct val="150000"/>
              </a:lnSpc>
              <a:buFont typeface="Wingdings" panose="05000000000000000000" pitchFamily="2" charset="2"/>
              <a:buChar char="§"/>
            </a:pPr>
            <a:r>
              <a:rPr lang="en-US" dirty="0"/>
              <a:t>The Simulation Model is developed based on the Baseline data for the lifecycle scope. Various models are developed for each of the alternatives that are considered from the standard alternatives. </a:t>
            </a:r>
          </a:p>
          <a:p>
            <a:pPr marL="1600160" lvl="2" indent="-380990" algn="just">
              <a:lnSpc>
                <a:spcPct val="150000"/>
              </a:lnSpc>
              <a:buFont typeface="Wingdings" panose="05000000000000000000" pitchFamily="2" charset="2"/>
              <a:buChar char="§"/>
            </a:pPr>
            <a:r>
              <a:rPr lang="en-US" dirty="0"/>
              <a:t>The assumptions of each step of performance measure are defined for the Mean, Standard deviation and distribution of the parameter based on the inputs from the Baseline report. </a:t>
            </a:r>
          </a:p>
          <a:p>
            <a:pPr marL="1600160" lvl="2" indent="-380990" algn="just">
              <a:lnSpc>
                <a:spcPct val="150000"/>
              </a:lnSpc>
              <a:buFont typeface="Wingdings" panose="05000000000000000000" pitchFamily="2" charset="2"/>
              <a:buChar char="§"/>
            </a:pPr>
            <a:r>
              <a:rPr lang="en-US" dirty="0"/>
              <a:t>The performance measures of each step are linked with the other to arrive at the overall performance measure value.  </a:t>
            </a:r>
          </a:p>
          <a:p>
            <a:pPr marL="1600160" lvl="2" indent="-380990" algn="just">
              <a:lnSpc>
                <a:spcPct val="150000"/>
              </a:lnSpc>
              <a:buFont typeface="Wingdings" panose="05000000000000000000" pitchFamily="2" charset="2"/>
              <a:buChar char="§"/>
            </a:pPr>
            <a:r>
              <a:rPr lang="en-US" dirty="0"/>
              <a:t>The correlations among various parameters are also defined in their assumptions. </a:t>
            </a:r>
          </a:p>
          <a:p>
            <a:pPr marL="1600160" lvl="2" indent="-380990" algn="just">
              <a:lnSpc>
                <a:spcPct val="150000"/>
              </a:lnSpc>
              <a:buFont typeface="Wingdings" panose="05000000000000000000" pitchFamily="2" charset="2"/>
              <a:buChar char="§"/>
            </a:pPr>
            <a:r>
              <a:rPr lang="en-US" dirty="0"/>
              <a:t>The targets are defined as forecast with their limits defined as per the goals. </a:t>
            </a:r>
          </a:p>
          <a:p>
            <a:pPr marL="1600160" lvl="2" indent="-380990" algn="just">
              <a:lnSpc>
                <a:spcPct val="150000"/>
              </a:lnSpc>
              <a:buFont typeface="Wingdings" panose="05000000000000000000" pitchFamily="2" charset="2"/>
              <a:buChar char="§"/>
            </a:pPr>
            <a:endParaRPr lang="en-US" altLang="en-US" dirty="0"/>
          </a:p>
          <a:p>
            <a:pPr marL="1600160" lvl="2" indent="-380990" algn="just">
              <a:buFont typeface="Wingdings" panose="05000000000000000000" pitchFamily="2" charset="2"/>
              <a:buChar char="v"/>
            </a:pPr>
            <a:endParaRPr lang="en-US" altLang="en-US" dirty="0"/>
          </a:p>
          <a:p>
            <a:pPr marL="380990" indent="-380990" algn="just">
              <a:buFont typeface="Wingdings" panose="05000000000000000000" pitchFamily="2" charset="2"/>
              <a:buChar char="v"/>
            </a:pPr>
            <a:r>
              <a:rPr lang="en-US" dirty="0">
                <a:solidFill>
                  <a:schemeClr val="accent1">
                    <a:lumMod val="75000"/>
                  </a:schemeClr>
                </a:solidFill>
              </a:rPr>
              <a:t>The correlation input is interrelated such that the correlation between two parameters need not be entered for both parameters. Input in one parameter will automatically populate the same correlation in the corresponding correlated parameter’s input</a:t>
            </a:r>
            <a:r>
              <a:rPr lang="en-US" dirty="0"/>
              <a:t>.</a:t>
            </a:r>
            <a:endParaRPr lang="en-US" altLang="en-US" dirty="0"/>
          </a:p>
        </p:txBody>
      </p:sp>
    </p:spTree>
    <p:extLst>
      <p:ext uri="{BB962C8B-B14F-4D97-AF65-F5344CB8AC3E}">
        <p14:creationId xmlns:p14="http://schemas.microsoft.com/office/powerpoint/2010/main" val="417741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079982" y="162014"/>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Defining Assumptions</a:t>
            </a:r>
          </a:p>
        </p:txBody>
      </p:sp>
      <p:pic>
        <p:nvPicPr>
          <p:cNvPr id="4" name="Picture 2">
            <a:extLst>
              <a:ext uri="{FF2B5EF4-FFF2-40B4-BE49-F238E27FC236}">
                <a16:creationId xmlns:a16="http://schemas.microsoft.com/office/drawing/2014/main" id="{830BEC2D-B7A3-471E-8A5D-F73B35D0F4AA}"/>
              </a:ext>
            </a:extLst>
          </p:cNvPr>
          <p:cNvPicPr>
            <a:picLocks noChangeAspect="1" noChangeArrowheads="1"/>
          </p:cNvPicPr>
          <p:nvPr/>
        </p:nvPicPr>
        <p:blipFill>
          <a:blip r:embed="rId3" cstate="print"/>
          <a:srcRect t="3125" r="28906" b="40625"/>
          <a:stretch>
            <a:fillRect/>
          </a:stretch>
        </p:blipFill>
        <p:spPr bwMode="auto">
          <a:xfrm>
            <a:off x="156163" y="823541"/>
            <a:ext cx="7200939" cy="4273084"/>
          </a:xfrm>
          <a:prstGeom prst="rect">
            <a:avLst/>
          </a:prstGeom>
          <a:noFill/>
          <a:ln w="9525">
            <a:solidFill>
              <a:schemeClr val="tx1"/>
            </a:solidFill>
            <a:miter lim="800000"/>
            <a:headEnd/>
            <a:tailEnd/>
          </a:ln>
          <a:effectLst/>
        </p:spPr>
      </p:pic>
      <p:pic>
        <p:nvPicPr>
          <p:cNvPr id="5" name="Picture 3">
            <a:extLst>
              <a:ext uri="{FF2B5EF4-FFF2-40B4-BE49-F238E27FC236}">
                <a16:creationId xmlns:a16="http://schemas.microsoft.com/office/drawing/2014/main" id="{153B33D6-1674-4934-9289-B0436DA53D1A}"/>
              </a:ext>
            </a:extLst>
          </p:cNvPr>
          <p:cNvPicPr>
            <a:picLocks noChangeAspect="1" noChangeArrowheads="1"/>
          </p:cNvPicPr>
          <p:nvPr/>
        </p:nvPicPr>
        <p:blipFill>
          <a:blip r:embed="rId4" cstate="print"/>
          <a:srcRect t="3125" r="17969" b="18750"/>
          <a:stretch>
            <a:fillRect/>
          </a:stretch>
        </p:blipFill>
        <p:spPr bwMode="auto">
          <a:xfrm>
            <a:off x="3626419" y="1356520"/>
            <a:ext cx="7680960" cy="5486400"/>
          </a:xfrm>
          <a:prstGeom prst="rect">
            <a:avLst/>
          </a:prstGeom>
          <a:noFill/>
          <a:ln w="9525">
            <a:solidFill>
              <a:schemeClr val="tx1"/>
            </a:solidFill>
            <a:miter lim="800000"/>
            <a:headEnd/>
            <a:tailEnd/>
          </a:ln>
          <a:effectLst/>
        </p:spPr>
      </p:pic>
      <p:grpSp>
        <p:nvGrpSpPr>
          <p:cNvPr id="6" name="Group 5">
            <a:extLst>
              <a:ext uri="{FF2B5EF4-FFF2-40B4-BE49-F238E27FC236}">
                <a16:creationId xmlns:a16="http://schemas.microsoft.com/office/drawing/2014/main" id="{1A2D2B40-A196-4520-9E59-855C6D9E8CB8}"/>
              </a:ext>
            </a:extLst>
          </p:cNvPr>
          <p:cNvGrpSpPr/>
          <p:nvPr/>
        </p:nvGrpSpPr>
        <p:grpSpPr>
          <a:xfrm>
            <a:off x="52869" y="5229981"/>
            <a:ext cx="10464800" cy="1282096"/>
            <a:chOff x="762000" y="5105400"/>
            <a:chExt cx="7848600" cy="961572"/>
          </a:xfrm>
        </p:grpSpPr>
        <p:sp>
          <p:nvSpPr>
            <p:cNvPr id="7" name="Oval 6">
              <a:extLst>
                <a:ext uri="{FF2B5EF4-FFF2-40B4-BE49-F238E27FC236}">
                  <a16:creationId xmlns:a16="http://schemas.microsoft.com/office/drawing/2014/main" id="{EBCBD8D6-610F-4A44-9FC7-9E279999EA80}"/>
                </a:ext>
              </a:extLst>
            </p:cNvPr>
            <p:cNvSpPr/>
            <p:nvPr/>
          </p:nvSpPr>
          <p:spPr>
            <a:xfrm flipH="1">
              <a:off x="4495800" y="5838372"/>
              <a:ext cx="762000" cy="2286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sp>
          <p:nvSpPr>
            <p:cNvPr id="9" name="TextBox 8">
              <a:extLst>
                <a:ext uri="{FF2B5EF4-FFF2-40B4-BE49-F238E27FC236}">
                  <a16:creationId xmlns:a16="http://schemas.microsoft.com/office/drawing/2014/main" id="{A6D397E6-DBCF-4C1B-B15E-0898946021E1}"/>
                </a:ext>
              </a:extLst>
            </p:cNvPr>
            <p:cNvSpPr txBox="1"/>
            <p:nvPr/>
          </p:nvSpPr>
          <p:spPr>
            <a:xfrm>
              <a:off x="762000" y="5105400"/>
              <a:ext cx="1828800" cy="530771"/>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b="1" dirty="0">
                  <a:solidFill>
                    <a:schemeClr val="tx1"/>
                  </a:solidFill>
                </a:rPr>
                <a:t>Enter the Mean, SD and the limits for the  parameter.</a:t>
              </a:r>
            </a:p>
          </p:txBody>
        </p:sp>
        <p:cxnSp>
          <p:nvCxnSpPr>
            <p:cNvPr id="10" name="Straight Arrow Connector 9">
              <a:extLst>
                <a:ext uri="{FF2B5EF4-FFF2-40B4-BE49-F238E27FC236}">
                  <a16:creationId xmlns:a16="http://schemas.microsoft.com/office/drawing/2014/main" id="{A6C7D31E-383A-4425-8261-6F8EA14362CF}"/>
                </a:ext>
              </a:extLst>
            </p:cNvPr>
            <p:cNvCxnSpPr>
              <a:stCxn id="7" idx="6"/>
              <a:endCxn id="9" idx="3"/>
            </p:cNvCxnSpPr>
            <p:nvPr/>
          </p:nvCxnSpPr>
          <p:spPr>
            <a:xfrm flipH="1" flipV="1">
              <a:off x="2590800" y="5370786"/>
              <a:ext cx="1905000" cy="5818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0D1CFB8-78C1-466C-AC54-C58031DD7684}"/>
                </a:ext>
              </a:extLst>
            </p:cNvPr>
            <p:cNvSpPr/>
            <p:nvPr/>
          </p:nvSpPr>
          <p:spPr>
            <a:xfrm flipH="1">
              <a:off x="5943600" y="5823858"/>
              <a:ext cx="762000" cy="2286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sp>
          <p:nvSpPr>
            <p:cNvPr id="12" name="Oval 11">
              <a:extLst>
                <a:ext uri="{FF2B5EF4-FFF2-40B4-BE49-F238E27FC236}">
                  <a16:creationId xmlns:a16="http://schemas.microsoft.com/office/drawing/2014/main" id="{90736E9B-07BC-4E49-A5DB-2C81DD76DD6F}"/>
                </a:ext>
              </a:extLst>
            </p:cNvPr>
            <p:cNvSpPr/>
            <p:nvPr/>
          </p:nvSpPr>
          <p:spPr>
            <a:xfrm flipH="1">
              <a:off x="4648200" y="5638800"/>
              <a:ext cx="762000" cy="2286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sp>
          <p:nvSpPr>
            <p:cNvPr id="13" name="Oval 12">
              <a:extLst>
                <a:ext uri="{FF2B5EF4-FFF2-40B4-BE49-F238E27FC236}">
                  <a16:creationId xmlns:a16="http://schemas.microsoft.com/office/drawing/2014/main" id="{C0EFC7F3-4666-4B73-A9E1-09296F4E8B90}"/>
                </a:ext>
              </a:extLst>
            </p:cNvPr>
            <p:cNvSpPr/>
            <p:nvPr/>
          </p:nvSpPr>
          <p:spPr>
            <a:xfrm flipH="1">
              <a:off x="7848600" y="5638800"/>
              <a:ext cx="762000" cy="2286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cxnSp>
          <p:nvCxnSpPr>
            <p:cNvPr id="14" name="Straight Arrow Connector 13">
              <a:extLst>
                <a:ext uri="{FF2B5EF4-FFF2-40B4-BE49-F238E27FC236}">
                  <a16:creationId xmlns:a16="http://schemas.microsoft.com/office/drawing/2014/main" id="{16531C3E-BD63-47B6-A07F-FA9731AE9747}"/>
                </a:ext>
              </a:extLst>
            </p:cNvPr>
            <p:cNvCxnSpPr>
              <a:stCxn id="11" idx="6"/>
              <a:endCxn id="9" idx="3"/>
            </p:cNvCxnSpPr>
            <p:nvPr/>
          </p:nvCxnSpPr>
          <p:spPr>
            <a:xfrm flipH="1" flipV="1">
              <a:off x="2590800" y="5370786"/>
              <a:ext cx="3352800" cy="5673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4CD8AEA-5354-47D7-B0F5-AE0A8B5689E7}"/>
                </a:ext>
              </a:extLst>
            </p:cNvPr>
            <p:cNvCxnSpPr>
              <a:stCxn id="13" idx="6"/>
              <a:endCxn id="9" idx="3"/>
            </p:cNvCxnSpPr>
            <p:nvPr/>
          </p:nvCxnSpPr>
          <p:spPr>
            <a:xfrm flipH="1" flipV="1">
              <a:off x="2590800" y="5370786"/>
              <a:ext cx="5257800" cy="382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EC05E75-98FD-4F09-A563-8E27AD2D8F31}"/>
                </a:ext>
              </a:extLst>
            </p:cNvPr>
            <p:cNvCxnSpPr>
              <a:stCxn id="12" idx="6"/>
              <a:endCxn id="9" idx="3"/>
            </p:cNvCxnSpPr>
            <p:nvPr/>
          </p:nvCxnSpPr>
          <p:spPr>
            <a:xfrm flipH="1" flipV="1">
              <a:off x="2590800" y="5370786"/>
              <a:ext cx="2057400" cy="382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447DE78D-62CA-48F7-B12A-1475AC7986CF}"/>
              </a:ext>
            </a:extLst>
          </p:cNvPr>
          <p:cNvGrpSpPr/>
          <p:nvPr/>
        </p:nvGrpSpPr>
        <p:grpSpPr>
          <a:xfrm>
            <a:off x="662469" y="6082218"/>
            <a:ext cx="9855200" cy="912815"/>
            <a:chOff x="1219200" y="5791200"/>
            <a:chExt cx="7391400" cy="684611"/>
          </a:xfrm>
        </p:grpSpPr>
        <p:sp>
          <p:nvSpPr>
            <p:cNvPr id="18" name="Oval 17">
              <a:extLst>
                <a:ext uri="{FF2B5EF4-FFF2-40B4-BE49-F238E27FC236}">
                  <a16:creationId xmlns:a16="http://schemas.microsoft.com/office/drawing/2014/main" id="{1F425EFC-B6CB-4ED2-A4E4-C5990EA30C7F}"/>
                </a:ext>
              </a:extLst>
            </p:cNvPr>
            <p:cNvSpPr/>
            <p:nvPr/>
          </p:nvSpPr>
          <p:spPr>
            <a:xfrm>
              <a:off x="7848600" y="5990772"/>
              <a:ext cx="762000" cy="3048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sp>
          <p:nvSpPr>
            <p:cNvPr id="19" name="TextBox 18">
              <a:extLst>
                <a:ext uri="{FF2B5EF4-FFF2-40B4-BE49-F238E27FC236}">
                  <a16:creationId xmlns:a16="http://schemas.microsoft.com/office/drawing/2014/main" id="{85D1DBB9-2336-429C-8EF8-32CA9ADFEFB1}"/>
                </a:ext>
              </a:extLst>
            </p:cNvPr>
            <p:cNvSpPr txBox="1"/>
            <p:nvPr/>
          </p:nvSpPr>
          <p:spPr>
            <a:xfrm>
              <a:off x="1219200" y="5791200"/>
              <a:ext cx="1676400" cy="684611"/>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b="1" dirty="0">
                  <a:solidFill>
                    <a:schemeClr val="tx1"/>
                  </a:solidFill>
                </a:rPr>
                <a:t>Click on this button to input the correlation of the parameter with others.</a:t>
              </a:r>
            </a:p>
          </p:txBody>
        </p:sp>
        <p:cxnSp>
          <p:nvCxnSpPr>
            <p:cNvPr id="20" name="Straight Arrow Connector 19">
              <a:extLst>
                <a:ext uri="{FF2B5EF4-FFF2-40B4-BE49-F238E27FC236}">
                  <a16:creationId xmlns:a16="http://schemas.microsoft.com/office/drawing/2014/main" id="{41670F9F-1F26-4A6F-AE77-B011D0ECE5CC}"/>
                </a:ext>
              </a:extLst>
            </p:cNvPr>
            <p:cNvCxnSpPr>
              <a:stCxn id="18" idx="2"/>
              <a:endCxn id="19" idx="3"/>
            </p:cNvCxnSpPr>
            <p:nvPr/>
          </p:nvCxnSpPr>
          <p:spPr>
            <a:xfrm flipH="1" flipV="1">
              <a:off x="2895600" y="6133506"/>
              <a:ext cx="4953000" cy="9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967FA7D2-14D8-4627-91E2-BEE75A8E4918}"/>
              </a:ext>
            </a:extLst>
          </p:cNvPr>
          <p:cNvSpPr txBox="1"/>
          <p:nvPr/>
        </p:nvSpPr>
        <p:spPr>
          <a:xfrm>
            <a:off x="7638472" y="1132379"/>
            <a:ext cx="2235200" cy="1323054"/>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b="1" dirty="0">
                <a:solidFill>
                  <a:schemeClr val="tx1"/>
                </a:solidFill>
              </a:rPr>
              <a:t>Select the appropriate distribution from the assumptions tool  for the particular parameter.</a:t>
            </a:r>
          </a:p>
        </p:txBody>
      </p:sp>
      <p:sp>
        <p:nvSpPr>
          <p:cNvPr id="22" name="Oval 21">
            <a:extLst>
              <a:ext uri="{FF2B5EF4-FFF2-40B4-BE49-F238E27FC236}">
                <a16:creationId xmlns:a16="http://schemas.microsoft.com/office/drawing/2014/main" id="{C4346597-5FDB-4FD6-9907-EBCCFDB28C28}"/>
              </a:ext>
            </a:extLst>
          </p:cNvPr>
          <p:cNvSpPr/>
          <p:nvPr/>
        </p:nvSpPr>
        <p:spPr>
          <a:xfrm>
            <a:off x="52869" y="1039236"/>
            <a:ext cx="1016000" cy="8128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p>
        </p:txBody>
      </p:sp>
      <p:cxnSp>
        <p:nvCxnSpPr>
          <p:cNvPr id="23" name="Straight Arrow Connector 22">
            <a:extLst>
              <a:ext uri="{FF2B5EF4-FFF2-40B4-BE49-F238E27FC236}">
                <a16:creationId xmlns:a16="http://schemas.microsoft.com/office/drawing/2014/main" id="{4BA89EFF-8E35-43D3-A0D5-4BE8174FF74A}"/>
              </a:ext>
            </a:extLst>
          </p:cNvPr>
          <p:cNvCxnSpPr>
            <a:cxnSpLocks/>
            <a:stCxn id="22" idx="6"/>
            <a:endCxn id="21" idx="1"/>
          </p:cNvCxnSpPr>
          <p:nvPr/>
        </p:nvCxnSpPr>
        <p:spPr>
          <a:xfrm>
            <a:off x="1068869" y="1445636"/>
            <a:ext cx="6569603" cy="3482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8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blinds(horizontal)">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par>
                                <p:cTn id="14" presetID="22" presetClass="entr" presetSubtype="2"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righ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055440" y="156064"/>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Correlation in Assumption</a:t>
            </a:r>
          </a:p>
        </p:txBody>
      </p:sp>
      <p:pic>
        <p:nvPicPr>
          <p:cNvPr id="10" name="Picture 2">
            <a:extLst>
              <a:ext uri="{FF2B5EF4-FFF2-40B4-BE49-F238E27FC236}">
                <a16:creationId xmlns:a16="http://schemas.microsoft.com/office/drawing/2014/main" id="{20A579E3-B63A-4D97-8728-70C0AC7B3EA4}"/>
              </a:ext>
            </a:extLst>
          </p:cNvPr>
          <p:cNvPicPr>
            <a:picLocks noChangeAspect="1" noChangeArrowheads="1"/>
          </p:cNvPicPr>
          <p:nvPr/>
        </p:nvPicPr>
        <p:blipFill>
          <a:blip r:embed="rId3" cstate="print"/>
          <a:srcRect t="3125" r="18750" b="13542"/>
          <a:stretch>
            <a:fillRect/>
          </a:stretch>
        </p:blipFill>
        <p:spPr bwMode="auto">
          <a:xfrm>
            <a:off x="812800" y="713069"/>
            <a:ext cx="8636000" cy="6643076"/>
          </a:xfrm>
          <a:prstGeom prst="rect">
            <a:avLst/>
          </a:prstGeom>
          <a:noFill/>
          <a:ln w="9525">
            <a:noFill/>
            <a:miter lim="800000"/>
            <a:headEnd/>
            <a:tailEnd/>
          </a:ln>
          <a:effectLst/>
        </p:spPr>
      </p:pic>
      <p:grpSp>
        <p:nvGrpSpPr>
          <p:cNvPr id="12" name="Group 11">
            <a:extLst>
              <a:ext uri="{FF2B5EF4-FFF2-40B4-BE49-F238E27FC236}">
                <a16:creationId xmlns:a16="http://schemas.microsoft.com/office/drawing/2014/main" id="{B41EFA5B-471B-4356-9285-22DDBE2063BC}"/>
              </a:ext>
            </a:extLst>
          </p:cNvPr>
          <p:cNvGrpSpPr/>
          <p:nvPr/>
        </p:nvGrpSpPr>
        <p:grpSpPr>
          <a:xfrm>
            <a:off x="2235200" y="2567693"/>
            <a:ext cx="9550400" cy="1117935"/>
            <a:chOff x="1219200" y="1400907"/>
            <a:chExt cx="7162800" cy="838451"/>
          </a:xfrm>
        </p:grpSpPr>
        <p:sp>
          <p:nvSpPr>
            <p:cNvPr id="13" name="Oval 12">
              <a:extLst>
                <a:ext uri="{FF2B5EF4-FFF2-40B4-BE49-F238E27FC236}">
                  <a16:creationId xmlns:a16="http://schemas.microsoft.com/office/drawing/2014/main" id="{888989F6-6530-4E24-BE7E-F15F8474A444}"/>
                </a:ext>
              </a:extLst>
            </p:cNvPr>
            <p:cNvSpPr/>
            <p:nvPr/>
          </p:nvSpPr>
          <p:spPr>
            <a:xfrm>
              <a:off x="1219200" y="1600200"/>
              <a:ext cx="762000" cy="3048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sp>
          <p:nvSpPr>
            <p:cNvPr id="14" name="TextBox 13">
              <a:extLst>
                <a:ext uri="{FF2B5EF4-FFF2-40B4-BE49-F238E27FC236}">
                  <a16:creationId xmlns:a16="http://schemas.microsoft.com/office/drawing/2014/main" id="{7A1C72EB-090B-464E-BBB0-0F3B69DED265}"/>
                </a:ext>
              </a:extLst>
            </p:cNvPr>
            <p:cNvSpPr txBox="1"/>
            <p:nvPr/>
          </p:nvSpPr>
          <p:spPr>
            <a:xfrm>
              <a:off x="6705600" y="1400907"/>
              <a:ext cx="1676400" cy="838451"/>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b="1" dirty="0">
                  <a:solidFill>
                    <a:schemeClr val="tx1"/>
                  </a:solidFill>
                </a:rPr>
                <a:t>Click on this button to select the parameter with which the correlation is to be defined.</a:t>
              </a:r>
            </a:p>
          </p:txBody>
        </p:sp>
        <p:cxnSp>
          <p:nvCxnSpPr>
            <p:cNvPr id="15" name="Straight Arrow Connector 14">
              <a:extLst>
                <a:ext uri="{FF2B5EF4-FFF2-40B4-BE49-F238E27FC236}">
                  <a16:creationId xmlns:a16="http://schemas.microsoft.com/office/drawing/2014/main" id="{AE81184D-7929-472A-88BB-9E17DCC38500}"/>
                </a:ext>
              </a:extLst>
            </p:cNvPr>
            <p:cNvCxnSpPr>
              <a:stCxn id="13" idx="6"/>
              <a:endCxn id="14" idx="1"/>
            </p:cNvCxnSpPr>
            <p:nvPr/>
          </p:nvCxnSpPr>
          <p:spPr>
            <a:xfrm>
              <a:off x="1981200" y="1752600"/>
              <a:ext cx="4724400" cy="675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F2667551-1A0B-46FC-B566-2326E67B5C04}"/>
              </a:ext>
            </a:extLst>
          </p:cNvPr>
          <p:cNvGrpSpPr/>
          <p:nvPr/>
        </p:nvGrpSpPr>
        <p:grpSpPr>
          <a:xfrm>
            <a:off x="3962400" y="2630217"/>
            <a:ext cx="7924800" cy="1967891"/>
            <a:chOff x="2514600" y="1447800"/>
            <a:chExt cx="5943600" cy="1475918"/>
          </a:xfrm>
        </p:grpSpPr>
        <p:sp>
          <p:nvSpPr>
            <p:cNvPr id="23" name="Oval 22">
              <a:extLst>
                <a:ext uri="{FF2B5EF4-FFF2-40B4-BE49-F238E27FC236}">
                  <a16:creationId xmlns:a16="http://schemas.microsoft.com/office/drawing/2014/main" id="{4FFA4B69-6ADB-4323-977B-2BD91027A383}"/>
                </a:ext>
              </a:extLst>
            </p:cNvPr>
            <p:cNvSpPr/>
            <p:nvPr/>
          </p:nvSpPr>
          <p:spPr>
            <a:xfrm>
              <a:off x="2514600" y="1447800"/>
              <a:ext cx="762000" cy="3048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sp>
          <p:nvSpPr>
            <p:cNvPr id="24" name="TextBox 23">
              <a:extLst>
                <a:ext uri="{FF2B5EF4-FFF2-40B4-BE49-F238E27FC236}">
                  <a16:creationId xmlns:a16="http://schemas.microsoft.com/office/drawing/2014/main" id="{F87254B8-7831-40E4-A9A1-EEEF270318C8}"/>
                </a:ext>
              </a:extLst>
            </p:cNvPr>
            <p:cNvSpPr txBox="1"/>
            <p:nvPr/>
          </p:nvSpPr>
          <p:spPr>
            <a:xfrm>
              <a:off x="6781800" y="2239107"/>
              <a:ext cx="1676400" cy="684611"/>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b="1" dirty="0">
                  <a:solidFill>
                    <a:schemeClr val="tx1"/>
                  </a:solidFill>
                </a:rPr>
                <a:t>Select on the parameter(s) with which correlation needs to be defined. </a:t>
              </a:r>
            </a:p>
          </p:txBody>
        </p:sp>
        <p:cxnSp>
          <p:nvCxnSpPr>
            <p:cNvPr id="25" name="Straight Arrow Connector 24">
              <a:extLst>
                <a:ext uri="{FF2B5EF4-FFF2-40B4-BE49-F238E27FC236}">
                  <a16:creationId xmlns:a16="http://schemas.microsoft.com/office/drawing/2014/main" id="{17EEF6D1-5CE9-431E-8F8B-C44C0D99ADA4}"/>
                </a:ext>
              </a:extLst>
            </p:cNvPr>
            <p:cNvCxnSpPr>
              <a:stCxn id="23" idx="6"/>
              <a:endCxn id="24" idx="1"/>
            </p:cNvCxnSpPr>
            <p:nvPr/>
          </p:nvCxnSpPr>
          <p:spPr>
            <a:xfrm>
              <a:off x="3276600" y="1600200"/>
              <a:ext cx="3505200" cy="9812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697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56733" y="202967"/>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Correlation in Assumption - </a:t>
            </a:r>
            <a:r>
              <a:rPr lang="en-US" sz="2667" dirty="0" err="1">
                <a:solidFill>
                  <a:schemeClr val="accent1">
                    <a:lumMod val="75000"/>
                  </a:schemeClr>
                </a:solidFill>
              </a:rPr>
              <a:t>Contd</a:t>
            </a:r>
            <a:endParaRPr lang="en-US" sz="2667" dirty="0">
              <a:solidFill>
                <a:schemeClr val="accent1">
                  <a:lumMod val="75000"/>
                </a:schemeClr>
              </a:solidFill>
            </a:endParaRPr>
          </a:p>
        </p:txBody>
      </p:sp>
      <p:pic>
        <p:nvPicPr>
          <p:cNvPr id="4" name="Picture 3">
            <a:extLst>
              <a:ext uri="{FF2B5EF4-FFF2-40B4-BE49-F238E27FC236}">
                <a16:creationId xmlns:a16="http://schemas.microsoft.com/office/drawing/2014/main" id="{75D5BE9E-1555-4BC1-82C1-31DDF7B4C4F2}"/>
              </a:ext>
            </a:extLst>
          </p:cNvPr>
          <p:cNvPicPr>
            <a:picLocks noChangeAspect="1" noChangeArrowheads="1"/>
          </p:cNvPicPr>
          <p:nvPr/>
        </p:nvPicPr>
        <p:blipFill>
          <a:blip r:embed="rId3" cstate="print"/>
          <a:srcRect t="3125" r="16406" b="18750"/>
          <a:stretch>
            <a:fillRect/>
          </a:stretch>
        </p:blipFill>
        <p:spPr bwMode="auto">
          <a:xfrm>
            <a:off x="306505" y="646816"/>
            <a:ext cx="9758103" cy="6475003"/>
          </a:xfrm>
          <a:prstGeom prst="rect">
            <a:avLst/>
          </a:prstGeom>
          <a:noFill/>
          <a:ln w="9525">
            <a:noFill/>
            <a:miter lim="800000"/>
            <a:headEnd/>
            <a:tailEnd/>
          </a:ln>
          <a:effectLst/>
        </p:spPr>
      </p:pic>
      <p:grpSp>
        <p:nvGrpSpPr>
          <p:cNvPr id="5" name="Group 4">
            <a:extLst>
              <a:ext uri="{FF2B5EF4-FFF2-40B4-BE49-F238E27FC236}">
                <a16:creationId xmlns:a16="http://schemas.microsoft.com/office/drawing/2014/main" id="{51E38F79-54AD-49C3-9E63-5D5EBD76EB44}"/>
              </a:ext>
            </a:extLst>
          </p:cNvPr>
          <p:cNvGrpSpPr/>
          <p:nvPr/>
        </p:nvGrpSpPr>
        <p:grpSpPr>
          <a:xfrm>
            <a:off x="1932104" y="2449484"/>
            <a:ext cx="7633075" cy="1733295"/>
            <a:chOff x="2057400" y="1371600"/>
            <a:chExt cx="5486400" cy="1167887"/>
          </a:xfrm>
        </p:grpSpPr>
        <p:sp>
          <p:nvSpPr>
            <p:cNvPr id="6" name="Oval 5">
              <a:extLst>
                <a:ext uri="{FF2B5EF4-FFF2-40B4-BE49-F238E27FC236}">
                  <a16:creationId xmlns:a16="http://schemas.microsoft.com/office/drawing/2014/main" id="{A6AD80DA-C875-457B-8C95-BD6231F13280}"/>
                </a:ext>
              </a:extLst>
            </p:cNvPr>
            <p:cNvSpPr/>
            <p:nvPr/>
          </p:nvSpPr>
          <p:spPr>
            <a:xfrm>
              <a:off x="2057400" y="1676400"/>
              <a:ext cx="609600" cy="2286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sp>
          <p:nvSpPr>
            <p:cNvPr id="9" name="TextBox 8">
              <a:extLst>
                <a:ext uri="{FF2B5EF4-FFF2-40B4-BE49-F238E27FC236}">
                  <a16:creationId xmlns:a16="http://schemas.microsoft.com/office/drawing/2014/main" id="{CC489FC3-5861-4323-A7A6-97029648E1E9}"/>
                </a:ext>
              </a:extLst>
            </p:cNvPr>
            <p:cNvSpPr txBox="1"/>
            <p:nvPr/>
          </p:nvSpPr>
          <p:spPr>
            <a:xfrm>
              <a:off x="5257800" y="1371600"/>
              <a:ext cx="2286000" cy="1167887"/>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b="1" dirty="0">
                  <a:solidFill>
                    <a:schemeClr val="tx1"/>
                  </a:solidFill>
                </a:rPr>
                <a:t>Enter the correlation value between the two parameters and click Enter.  Use the same procedure to define another correlation. If all the correlations are defined, press OK to move back to Assumptions.</a:t>
              </a:r>
            </a:p>
          </p:txBody>
        </p:sp>
        <p:cxnSp>
          <p:nvCxnSpPr>
            <p:cNvPr id="10" name="Straight Arrow Connector 9">
              <a:extLst>
                <a:ext uri="{FF2B5EF4-FFF2-40B4-BE49-F238E27FC236}">
                  <a16:creationId xmlns:a16="http://schemas.microsoft.com/office/drawing/2014/main" id="{871BB083-BF82-42B4-B8F2-AAC655967C58}"/>
                </a:ext>
              </a:extLst>
            </p:cNvPr>
            <p:cNvCxnSpPr>
              <a:stCxn id="6" idx="6"/>
              <a:endCxn id="9" idx="1"/>
            </p:cNvCxnSpPr>
            <p:nvPr/>
          </p:nvCxnSpPr>
          <p:spPr>
            <a:xfrm>
              <a:off x="2667000" y="1790700"/>
              <a:ext cx="2590800" cy="1648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657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49168" y="137810"/>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altLang="en-US" sz="2667" dirty="0">
                <a:solidFill>
                  <a:schemeClr val="accent1">
                    <a:lumMod val="75000"/>
                  </a:schemeClr>
                </a:solidFill>
              </a:rPr>
              <a:t>Link Performance Measures</a:t>
            </a:r>
            <a:endParaRPr lang="en-US" sz="2667" dirty="0">
              <a:solidFill>
                <a:schemeClr val="accent1">
                  <a:lumMod val="75000"/>
                </a:schemeClr>
              </a:solidFill>
            </a:endParaRPr>
          </a:p>
        </p:txBody>
      </p:sp>
      <p:pic>
        <p:nvPicPr>
          <p:cNvPr id="4" name="Picture 4">
            <a:extLst>
              <a:ext uri="{FF2B5EF4-FFF2-40B4-BE49-F238E27FC236}">
                <a16:creationId xmlns:a16="http://schemas.microsoft.com/office/drawing/2014/main" id="{EE0947F3-4E46-433A-A9B6-E1C15F349599}"/>
              </a:ext>
            </a:extLst>
          </p:cNvPr>
          <p:cNvPicPr>
            <a:picLocks noChangeAspect="1" noChangeArrowheads="1"/>
          </p:cNvPicPr>
          <p:nvPr/>
        </p:nvPicPr>
        <p:blipFill>
          <a:blip r:embed="rId3" cstate="print"/>
          <a:srcRect t="3125" r="26563" b="14716"/>
          <a:stretch>
            <a:fillRect/>
          </a:stretch>
        </p:blipFill>
        <p:spPr bwMode="auto">
          <a:xfrm>
            <a:off x="1368829" y="686393"/>
            <a:ext cx="8070760" cy="6096000"/>
          </a:xfrm>
          <a:prstGeom prst="rect">
            <a:avLst/>
          </a:prstGeom>
          <a:noFill/>
          <a:ln w="9525">
            <a:noFill/>
            <a:miter lim="800000"/>
            <a:headEnd/>
            <a:tailEnd/>
          </a:ln>
          <a:effectLst/>
        </p:spPr>
      </p:pic>
      <p:grpSp>
        <p:nvGrpSpPr>
          <p:cNvPr id="5" name="Group 4">
            <a:extLst>
              <a:ext uri="{FF2B5EF4-FFF2-40B4-BE49-F238E27FC236}">
                <a16:creationId xmlns:a16="http://schemas.microsoft.com/office/drawing/2014/main" id="{37CD38C1-F11D-4644-AA51-45F429199C73}"/>
              </a:ext>
            </a:extLst>
          </p:cNvPr>
          <p:cNvGrpSpPr/>
          <p:nvPr/>
        </p:nvGrpSpPr>
        <p:grpSpPr>
          <a:xfrm>
            <a:off x="4372939" y="5321290"/>
            <a:ext cx="6400800" cy="1461104"/>
            <a:chOff x="4419600" y="1447800"/>
            <a:chExt cx="4800600" cy="1095828"/>
          </a:xfrm>
        </p:grpSpPr>
        <p:sp>
          <p:nvSpPr>
            <p:cNvPr id="6" name="Oval 5">
              <a:extLst>
                <a:ext uri="{FF2B5EF4-FFF2-40B4-BE49-F238E27FC236}">
                  <a16:creationId xmlns:a16="http://schemas.microsoft.com/office/drawing/2014/main" id="{2248E672-5A4C-48BA-AC63-C0F91A244C4F}"/>
                </a:ext>
              </a:extLst>
            </p:cNvPr>
            <p:cNvSpPr/>
            <p:nvPr/>
          </p:nvSpPr>
          <p:spPr>
            <a:xfrm>
              <a:off x="4419600" y="2315028"/>
              <a:ext cx="762000" cy="2286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sp>
          <p:nvSpPr>
            <p:cNvPr id="7" name="TextBox 6">
              <a:extLst>
                <a:ext uri="{FF2B5EF4-FFF2-40B4-BE49-F238E27FC236}">
                  <a16:creationId xmlns:a16="http://schemas.microsoft.com/office/drawing/2014/main" id="{72A3FCEA-2313-4FA4-A688-9F3D0F8DA897}"/>
                </a:ext>
              </a:extLst>
            </p:cNvPr>
            <p:cNvSpPr txBox="1"/>
            <p:nvPr/>
          </p:nvSpPr>
          <p:spPr>
            <a:xfrm>
              <a:off x="7239000" y="1447800"/>
              <a:ext cx="1981200" cy="992291"/>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b="1" dirty="0">
                  <a:solidFill>
                    <a:schemeClr val="tx1"/>
                  </a:solidFill>
                </a:rPr>
                <a:t>Enter the formula to arrive at the total performance measure value, so that the value in the cell defines the performance measure.</a:t>
              </a:r>
            </a:p>
          </p:txBody>
        </p:sp>
        <p:cxnSp>
          <p:nvCxnSpPr>
            <p:cNvPr id="9" name="Straight Arrow Connector 8">
              <a:extLst>
                <a:ext uri="{FF2B5EF4-FFF2-40B4-BE49-F238E27FC236}">
                  <a16:creationId xmlns:a16="http://schemas.microsoft.com/office/drawing/2014/main" id="{12BC4A7D-4FDE-439D-834E-72A81D13CE4A}"/>
                </a:ext>
              </a:extLst>
            </p:cNvPr>
            <p:cNvCxnSpPr>
              <a:stCxn id="6" idx="6"/>
              <a:endCxn id="7" idx="1"/>
            </p:cNvCxnSpPr>
            <p:nvPr/>
          </p:nvCxnSpPr>
          <p:spPr>
            <a:xfrm flipV="1">
              <a:off x="5181600" y="1943946"/>
              <a:ext cx="2057400" cy="485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59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78512" y="188640"/>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Simulating the Model</a:t>
            </a:r>
          </a:p>
        </p:txBody>
      </p:sp>
      <p:sp>
        <p:nvSpPr>
          <p:cNvPr id="2" name="Rectangle 1">
            <a:extLst>
              <a:ext uri="{FF2B5EF4-FFF2-40B4-BE49-F238E27FC236}">
                <a16:creationId xmlns:a16="http://schemas.microsoft.com/office/drawing/2014/main" id="{8612FACA-BE60-4980-99B4-18C9E5AC86A7}"/>
              </a:ext>
            </a:extLst>
          </p:cNvPr>
          <p:cNvSpPr/>
          <p:nvPr/>
        </p:nvSpPr>
        <p:spPr>
          <a:xfrm>
            <a:off x="343592" y="904042"/>
            <a:ext cx="11076259" cy="6608412"/>
          </a:xfrm>
          <a:prstGeom prst="rect">
            <a:avLst/>
          </a:prstGeom>
        </p:spPr>
        <p:txBody>
          <a:bodyPr wrap="square">
            <a:spAutoFit/>
          </a:bodyPr>
          <a:lstStyle/>
          <a:p>
            <a:pPr marL="380990" indent="-380990">
              <a:lnSpc>
                <a:spcPct val="150000"/>
              </a:lnSpc>
              <a:buFont typeface="Wingdings" panose="05000000000000000000" pitchFamily="2" charset="2"/>
              <a:buChar char="§"/>
            </a:pPr>
            <a:r>
              <a:rPr lang="en-US" sz="1867" dirty="0"/>
              <a:t>The model is simulated (Monte Carlo Simulation) using the Crystal ball for all the alternatives. </a:t>
            </a:r>
          </a:p>
          <a:p>
            <a:pPr marL="380990" indent="-380990">
              <a:lnSpc>
                <a:spcPct val="150000"/>
              </a:lnSpc>
              <a:buFont typeface="Wingdings" panose="05000000000000000000" pitchFamily="2" charset="2"/>
              <a:buChar char="§"/>
            </a:pPr>
            <a:r>
              <a:rPr lang="en-US" sz="1867" dirty="0"/>
              <a:t>The certainties of achieving the targets and the sensitive phase in the process, for all the alternatives, are obtained as a result of simulation. </a:t>
            </a:r>
          </a:p>
          <a:p>
            <a:pPr marL="380990" indent="-380990">
              <a:lnSpc>
                <a:spcPct val="150000"/>
              </a:lnSpc>
              <a:buFont typeface="Wingdings" panose="05000000000000000000" pitchFamily="2" charset="2"/>
              <a:buChar char="§"/>
            </a:pPr>
            <a:r>
              <a:rPr lang="en-US" sz="1867" dirty="0"/>
              <a:t>Based on the certainty, the best alternative is chosen for implementation .  </a:t>
            </a:r>
          </a:p>
          <a:p>
            <a:pPr marL="380990" indent="-380990">
              <a:lnSpc>
                <a:spcPct val="150000"/>
              </a:lnSpc>
              <a:buFont typeface="Wingdings" panose="05000000000000000000" pitchFamily="2" charset="2"/>
              <a:buChar char="§"/>
            </a:pPr>
            <a:r>
              <a:rPr lang="en-US" sz="1867" dirty="0"/>
              <a:t>For the selected alternative, the sensitivity chart from the simulation is used for determining the sensitive phase in the process.</a:t>
            </a:r>
          </a:p>
          <a:p>
            <a:pPr marL="380990" indent="-380990">
              <a:lnSpc>
                <a:spcPct val="150000"/>
              </a:lnSpc>
              <a:buFont typeface="Wingdings" panose="05000000000000000000" pitchFamily="2" charset="2"/>
              <a:buChar char="§"/>
            </a:pPr>
            <a:endParaRPr lang="en-US" sz="1867" dirty="0"/>
          </a:p>
          <a:p>
            <a:pPr marL="380990" indent="-380990">
              <a:lnSpc>
                <a:spcPct val="150000"/>
              </a:lnSpc>
              <a:buFont typeface="Wingdings" panose="05000000000000000000" pitchFamily="2" charset="2"/>
              <a:buChar char="§"/>
            </a:pPr>
            <a:endParaRPr lang="en-US" sz="1867" dirty="0"/>
          </a:p>
          <a:p>
            <a:pPr marL="380990" indent="-380990">
              <a:lnSpc>
                <a:spcPct val="150000"/>
              </a:lnSpc>
              <a:buFont typeface="Wingdings" panose="05000000000000000000" pitchFamily="2" charset="2"/>
              <a:buChar char="§"/>
            </a:pPr>
            <a:endParaRPr lang="en-US" sz="1467" dirty="0"/>
          </a:p>
          <a:p>
            <a:pPr marL="380990" indent="-380990">
              <a:lnSpc>
                <a:spcPct val="150000"/>
              </a:lnSpc>
              <a:buFont typeface="Wingdings" panose="05000000000000000000" pitchFamily="2" charset="2"/>
              <a:buChar char="§"/>
            </a:pPr>
            <a:endParaRPr lang="en-US" sz="1467" dirty="0"/>
          </a:p>
          <a:p>
            <a:pPr marL="380990" indent="-380990">
              <a:lnSpc>
                <a:spcPct val="150000"/>
              </a:lnSpc>
              <a:buFont typeface="Wingdings" panose="05000000000000000000" pitchFamily="2" charset="2"/>
              <a:buChar char="§"/>
            </a:pPr>
            <a:endParaRPr lang="en-US" sz="1467" dirty="0"/>
          </a:p>
          <a:p>
            <a:pPr marL="457189" lvl="2" indent="-228594" eaLnBrk="0" fontAlgn="base" hangingPunct="0">
              <a:lnSpc>
                <a:spcPct val="110000"/>
              </a:lnSpc>
              <a:spcBef>
                <a:spcPct val="0"/>
              </a:spcBef>
              <a:spcAft>
                <a:spcPts val="800"/>
              </a:spcAft>
              <a:buFont typeface="Wingdings" pitchFamily="2" charset="2"/>
              <a:buChar char="v"/>
            </a:pPr>
            <a:r>
              <a:rPr lang="en-US" sz="1467" dirty="0">
                <a:solidFill>
                  <a:schemeClr val="accent1">
                    <a:lumMod val="75000"/>
                  </a:schemeClr>
                </a:solidFill>
              </a:rPr>
              <a:t>For identification of the sensitive phase, the sensitivity chart, from the simulation run without considering the correlation, should be used.</a:t>
            </a:r>
          </a:p>
          <a:p>
            <a:pPr marL="457189" lvl="2" indent="-228594" eaLnBrk="0" fontAlgn="base" hangingPunct="0">
              <a:lnSpc>
                <a:spcPct val="110000"/>
              </a:lnSpc>
              <a:spcBef>
                <a:spcPct val="0"/>
              </a:spcBef>
              <a:spcAft>
                <a:spcPts val="800"/>
              </a:spcAft>
              <a:buFont typeface="Wingdings" pitchFamily="2" charset="2"/>
              <a:buChar char="v"/>
            </a:pPr>
            <a:r>
              <a:rPr lang="en-US" sz="1467" dirty="0">
                <a:solidFill>
                  <a:schemeClr val="accent1">
                    <a:lumMod val="75000"/>
                  </a:schemeClr>
                </a:solidFill>
              </a:rPr>
              <a:t>Higher number of trials (10000) would give a more even distribution</a:t>
            </a:r>
            <a:r>
              <a:rPr lang="en-US" sz="1467" dirty="0"/>
              <a:t>.</a:t>
            </a:r>
          </a:p>
          <a:p>
            <a:pPr>
              <a:lnSpc>
                <a:spcPct val="150000"/>
              </a:lnSpc>
            </a:pPr>
            <a:r>
              <a:rPr lang="en-US" sz="1867" dirty="0"/>
              <a:t> </a:t>
            </a:r>
          </a:p>
          <a:p>
            <a:pPr marL="228594" indent="-228594">
              <a:lnSpc>
                <a:spcPct val="150000"/>
              </a:lnSpc>
              <a:buFont typeface="Wingdings" panose="05000000000000000000" pitchFamily="2" charset="2"/>
              <a:buChar char="§"/>
            </a:pPr>
            <a:endParaRPr lang="en-US" sz="1200" dirty="0"/>
          </a:p>
        </p:txBody>
      </p:sp>
    </p:spTree>
    <p:extLst>
      <p:ext uri="{BB962C8B-B14F-4D97-AF65-F5344CB8AC3E}">
        <p14:creationId xmlns:p14="http://schemas.microsoft.com/office/powerpoint/2010/main" val="3488730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87268" y="26064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altLang="en-US" sz="2667" dirty="0">
                <a:solidFill>
                  <a:schemeClr val="accent1">
                    <a:lumMod val="75000"/>
                  </a:schemeClr>
                </a:solidFill>
              </a:rPr>
              <a:t>Simulation Results</a:t>
            </a:r>
            <a:endParaRPr lang="en-US" sz="2667" dirty="0">
              <a:solidFill>
                <a:schemeClr val="accent1">
                  <a:lumMod val="75000"/>
                </a:schemeClr>
              </a:solidFill>
            </a:endParaRPr>
          </a:p>
        </p:txBody>
      </p:sp>
      <p:pic>
        <p:nvPicPr>
          <p:cNvPr id="9" name="Picture 2">
            <a:extLst>
              <a:ext uri="{FF2B5EF4-FFF2-40B4-BE49-F238E27FC236}">
                <a16:creationId xmlns:a16="http://schemas.microsoft.com/office/drawing/2014/main" id="{B86E758E-88A9-4C3C-92F2-4CC8CD739F86}"/>
              </a:ext>
            </a:extLst>
          </p:cNvPr>
          <p:cNvPicPr>
            <a:picLocks noChangeAspect="1" noChangeArrowheads="1"/>
          </p:cNvPicPr>
          <p:nvPr/>
        </p:nvPicPr>
        <p:blipFill>
          <a:blip r:embed="rId3" cstate="print"/>
          <a:srcRect t="3125" r="2500" b="13542"/>
          <a:stretch>
            <a:fillRect/>
          </a:stretch>
        </p:blipFill>
        <p:spPr bwMode="auto">
          <a:xfrm>
            <a:off x="369455" y="916248"/>
            <a:ext cx="8685876" cy="4973963"/>
          </a:xfrm>
          <a:prstGeom prst="rect">
            <a:avLst/>
          </a:prstGeom>
          <a:noFill/>
          <a:ln w="9525">
            <a:noFill/>
            <a:miter lim="800000"/>
            <a:headEnd/>
            <a:tailEnd/>
          </a:ln>
          <a:effectLst/>
        </p:spPr>
      </p:pic>
    </p:spTree>
    <p:extLst>
      <p:ext uri="{BB962C8B-B14F-4D97-AF65-F5344CB8AC3E}">
        <p14:creationId xmlns:p14="http://schemas.microsoft.com/office/powerpoint/2010/main" val="1626173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36218" y="259713"/>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latin typeface="Arial" pitchFamily="34" charset="0"/>
              </a:rPr>
              <a:t>Certainty Chart</a:t>
            </a:r>
            <a:endParaRPr lang="en-US" sz="2667" dirty="0">
              <a:solidFill>
                <a:schemeClr val="accent1">
                  <a:lumMod val="75000"/>
                </a:schemeClr>
              </a:solidFill>
            </a:endParaRPr>
          </a:p>
        </p:txBody>
      </p:sp>
      <p:pic>
        <p:nvPicPr>
          <p:cNvPr id="6" name="Picture 1">
            <a:extLst>
              <a:ext uri="{FF2B5EF4-FFF2-40B4-BE49-F238E27FC236}">
                <a16:creationId xmlns:a16="http://schemas.microsoft.com/office/drawing/2014/main" id="{FD8BE3C3-9BF5-44D1-9AC6-434F44E23535}"/>
              </a:ext>
            </a:extLst>
          </p:cNvPr>
          <p:cNvPicPr>
            <a:picLocks noChangeAspect="1" noChangeArrowheads="1"/>
          </p:cNvPicPr>
          <p:nvPr/>
        </p:nvPicPr>
        <p:blipFill>
          <a:blip r:embed="rId3" cstate="print"/>
          <a:srcRect l="4688" t="21875" r="3125" b="15625"/>
          <a:stretch>
            <a:fillRect/>
          </a:stretch>
        </p:blipFill>
        <p:spPr bwMode="auto">
          <a:xfrm>
            <a:off x="508000" y="844385"/>
            <a:ext cx="9952344" cy="5660967"/>
          </a:xfrm>
          <a:prstGeom prst="rect">
            <a:avLst/>
          </a:prstGeom>
          <a:noFill/>
          <a:ln w="9525">
            <a:noFill/>
            <a:miter lim="800000"/>
            <a:headEnd/>
            <a:tailEnd/>
          </a:ln>
          <a:effectLst/>
        </p:spPr>
      </p:pic>
      <p:grpSp>
        <p:nvGrpSpPr>
          <p:cNvPr id="7" name="Group 6">
            <a:extLst>
              <a:ext uri="{FF2B5EF4-FFF2-40B4-BE49-F238E27FC236}">
                <a16:creationId xmlns:a16="http://schemas.microsoft.com/office/drawing/2014/main" id="{C80ABD07-79A5-4E3B-B540-983D980A229C}"/>
              </a:ext>
            </a:extLst>
          </p:cNvPr>
          <p:cNvGrpSpPr/>
          <p:nvPr/>
        </p:nvGrpSpPr>
        <p:grpSpPr>
          <a:xfrm>
            <a:off x="3620923" y="3513514"/>
            <a:ext cx="8371572" cy="2978725"/>
            <a:chOff x="2942898" y="609600"/>
            <a:chExt cx="6582102" cy="1949668"/>
          </a:xfrm>
        </p:grpSpPr>
        <p:sp>
          <p:nvSpPr>
            <p:cNvPr id="10" name="Oval 9">
              <a:extLst>
                <a:ext uri="{FF2B5EF4-FFF2-40B4-BE49-F238E27FC236}">
                  <a16:creationId xmlns:a16="http://schemas.microsoft.com/office/drawing/2014/main" id="{F23144F8-9839-4042-B464-F2149B9F27C2}"/>
                </a:ext>
              </a:extLst>
            </p:cNvPr>
            <p:cNvSpPr/>
            <p:nvPr/>
          </p:nvSpPr>
          <p:spPr>
            <a:xfrm>
              <a:off x="2942898" y="2225566"/>
              <a:ext cx="1171902" cy="333702"/>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sp>
          <p:nvSpPr>
            <p:cNvPr id="11" name="TextBox 10">
              <a:extLst>
                <a:ext uri="{FF2B5EF4-FFF2-40B4-BE49-F238E27FC236}">
                  <a16:creationId xmlns:a16="http://schemas.microsoft.com/office/drawing/2014/main" id="{B4BA1403-2481-4704-BBEE-AF23D74979C8}"/>
                </a:ext>
              </a:extLst>
            </p:cNvPr>
            <p:cNvSpPr txBox="1"/>
            <p:nvPr/>
          </p:nvSpPr>
          <p:spPr>
            <a:xfrm>
              <a:off x="7543800" y="609600"/>
              <a:ext cx="1981200" cy="731723"/>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b="1" dirty="0">
                  <a:solidFill>
                    <a:schemeClr val="tx1"/>
                  </a:solidFill>
                </a:rPr>
                <a:t>This value defines the certainty level of the particular performance measure meeting the defined target.</a:t>
              </a:r>
            </a:p>
          </p:txBody>
        </p:sp>
        <p:cxnSp>
          <p:nvCxnSpPr>
            <p:cNvPr id="12" name="Straight Arrow Connector 11">
              <a:extLst>
                <a:ext uri="{FF2B5EF4-FFF2-40B4-BE49-F238E27FC236}">
                  <a16:creationId xmlns:a16="http://schemas.microsoft.com/office/drawing/2014/main" id="{5EB150A6-5098-4CB5-83DD-57CD5616E5B3}"/>
                </a:ext>
              </a:extLst>
            </p:cNvPr>
            <p:cNvCxnSpPr>
              <a:stCxn id="10" idx="6"/>
              <a:endCxn id="11" idx="1"/>
            </p:cNvCxnSpPr>
            <p:nvPr/>
          </p:nvCxnSpPr>
          <p:spPr>
            <a:xfrm flipV="1">
              <a:off x="4114800" y="975462"/>
              <a:ext cx="3429000" cy="14169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61EE136A-CBE5-4F0E-B1F2-0770C2A3B384}"/>
              </a:ext>
            </a:extLst>
          </p:cNvPr>
          <p:cNvGrpSpPr/>
          <p:nvPr/>
        </p:nvGrpSpPr>
        <p:grpSpPr>
          <a:xfrm>
            <a:off x="184584" y="4974993"/>
            <a:ext cx="11582400" cy="1490384"/>
            <a:chOff x="381000" y="4626114"/>
            <a:chExt cx="8686800" cy="1117788"/>
          </a:xfrm>
        </p:grpSpPr>
        <p:grpSp>
          <p:nvGrpSpPr>
            <p:cNvPr id="14" name="Group 13">
              <a:extLst>
                <a:ext uri="{FF2B5EF4-FFF2-40B4-BE49-F238E27FC236}">
                  <a16:creationId xmlns:a16="http://schemas.microsoft.com/office/drawing/2014/main" id="{157F33AC-F592-486F-B2A3-083A50BA49CC}"/>
                </a:ext>
              </a:extLst>
            </p:cNvPr>
            <p:cNvGrpSpPr/>
            <p:nvPr/>
          </p:nvGrpSpPr>
          <p:grpSpPr>
            <a:xfrm>
              <a:off x="4572000" y="4626114"/>
              <a:ext cx="4495800" cy="1117788"/>
              <a:chOff x="5715000" y="1349514"/>
              <a:chExt cx="4495800" cy="1117788"/>
            </a:xfrm>
          </p:grpSpPr>
          <p:sp>
            <p:nvSpPr>
              <p:cNvPr id="17" name="Oval 16">
                <a:extLst>
                  <a:ext uri="{FF2B5EF4-FFF2-40B4-BE49-F238E27FC236}">
                    <a16:creationId xmlns:a16="http://schemas.microsoft.com/office/drawing/2014/main" id="{301059D6-D351-4E63-BF67-AA55D22B01E9}"/>
                  </a:ext>
                </a:extLst>
              </p:cNvPr>
              <p:cNvSpPr/>
              <p:nvPr/>
            </p:nvSpPr>
            <p:spPr>
              <a:xfrm>
                <a:off x="5715000" y="2133600"/>
                <a:ext cx="1171902" cy="333702"/>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sp>
            <p:nvSpPr>
              <p:cNvPr id="18" name="TextBox 17">
                <a:extLst>
                  <a:ext uri="{FF2B5EF4-FFF2-40B4-BE49-F238E27FC236}">
                    <a16:creationId xmlns:a16="http://schemas.microsoft.com/office/drawing/2014/main" id="{30FB89DC-26DC-4DB8-BA88-23765C8443D8}"/>
                  </a:ext>
                </a:extLst>
              </p:cNvPr>
              <p:cNvSpPr txBox="1"/>
              <p:nvPr/>
            </p:nvSpPr>
            <p:spPr>
              <a:xfrm>
                <a:off x="8229600" y="1349514"/>
                <a:ext cx="1981200" cy="530771"/>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b="1" dirty="0">
                    <a:solidFill>
                      <a:schemeClr val="tx1"/>
                    </a:solidFill>
                  </a:rPr>
                  <a:t>Limits for the performance measure target.</a:t>
                </a:r>
              </a:p>
            </p:txBody>
          </p:sp>
          <p:cxnSp>
            <p:nvCxnSpPr>
              <p:cNvPr id="19" name="Straight Arrow Connector 18">
                <a:extLst>
                  <a:ext uri="{FF2B5EF4-FFF2-40B4-BE49-F238E27FC236}">
                    <a16:creationId xmlns:a16="http://schemas.microsoft.com/office/drawing/2014/main" id="{618F23AF-D2D2-4D24-A4F8-7CAFA0118653}"/>
                  </a:ext>
                </a:extLst>
              </p:cNvPr>
              <p:cNvCxnSpPr>
                <a:stCxn id="17" idx="6"/>
                <a:endCxn id="18" idx="1"/>
              </p:cNvCxnSpPr>
              <p:nvPr/>
            </p:nvCxnSpPr>
            <p:spPr>
              <a:xfrm flipV="1">
                <a:off x="6886902" y="1614900"/>
                <a:ext cx="1342698" cy="6855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56AED61B-8BCD-48CA-A0B9-31D7B52A1C2E}"/>
                </a:ext>
              </a:extLst>
            </p:cNvPr>
            <p:cNvSpPr/>
            <p:nvPr/>
          </p:nvSpPr>
          <p:spPr>
            <a:xfrm>
              <a:off x="381000" y="5410200"/>
              <a:ext cx="1171902" cy="333702"/>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cxnSp>
          <p:nvCxnSpPr>
            <p:cNvPr id="16" name="Straight Arrow Connector 15">
              <a:extLst>
                <a:ext uri="{FF2B5EF4-FFF2-40B4-BE49-F238E27FC236}">
                  <a16:creationId xmlns:a16="http://schemas.microsoft.com/office/drawing/2014/main" id="{0375C6D7-CD9F-463C-BB67-EDBA1AB62FC3}"/>
                </a:ext>
              </a:extLst>
            </p:cNvPr>
            <p:cNvCxnSpPr>
              <a:stCxn id="15" idx="6"/>
              <a:endCxn id="18" idx="1"/>
            </p:cNvCxnSpPr>
            <p:nvPr/>
          </p:nvCxnSpPr>
          <p:spPr>
            <a:xfrm flipV="1">
              <a:off x="1552902" y="4891500"/>
              <a:ext cx="5533698" cy="6855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853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PPM Lifecycle</a:t>
            </a:r>
          </a:p>
        </p:txBody>
      </p:sp>
      <p:cxnSp>
        <p:nvCxnSpPr>
          <p:cNvPr id="4" name="Straight Connector 3">
            <a:extLst>
              <a:ext uri="{FF2B5EF4-FFF2-40B4-BE49-F238E27FC236}">
                <a16:creationId xmlns:a16="http://schemas.microsoft.com/office/drawing/2014/main" id="{BDF4C16D-8551-4092-8C00-E122379C749D}"/>
              </a:ext>
            </a:extLst>
          </p:cNvPr>
          <p:cNvCxnSpPr/>
          <p:nvPr/>
        </p:nvCxnSpPr>
        <p:spPr>
          <a:xfrm>
            <a:off x="1117600" y="2224119"/>
            <a:ext cx="7010400" cy="0"/>
          </a:xfrm>
          <a:prstGeom prst="line">
            <a:avLst/>
          </a:prstGeom>
          <a:ln w="25400" cmpd="sng">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C7912FD-7773-4584-89D9-F437456B3BEB}"/>
              </a:ext>
            </a:extLst>
          </p:cNvPr>
          <p:cNvCxnSpPr/>
          <p:nvPr/>
        </p:nvCxnSpPr>
        <p:spPr>
          <a:xfrm>
            <a:off x="1117600" y="5576919"/>
            <a:ext cx="7010400" cy="0"/>
          </a:xfrm>
          <a:prstGeom prst="line">
            <a:avLst/>
          </a:prstGeom>
          <a:ln w="25400" cmpd="sng">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19D06E3-F238-447C-B119-68A2B21CE711}"/>
              </a:ext>
            </a:extLst>
          </p:cNvPr>
          <p:cNvCxnSpPr/>
          <p:nvPr/>
        </p:nvCxnSpPr>
        <p:spPr>
          <a:xfrm>
            <a:off x="1117600" y="3849719"/>
            <a:ext cx="7010400" cy="0"/>
          </a:xfrm>
          <a:prstGeom prst="line">
            <a:avLst/>
          </a:prstGeom>
          <a:ln w="25400" cmpd="sng">
            <a:prstDash val="sysDot"/>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586A8D3-F0A8-482F-B518-AB6427433CE4}"/>
              </a:ext>
            </a:extLst>
          </p:cNvPr>
          <p:cNvGrpSpPr/>
          <p:nvPr/>
        </p:nvGrpSpPr>
        <p:grpSpPr>
          <a:xfrm>
            <a:off x="2794000" y="700119"/>
            <a:ext cx="3657600" cy="5605364"/>
            <a:chOff x="3200400" y="1447800"/>
            <a:chExt cx="2743200" cy="4204023"/>
          </a:xfrm>
        </p:grpSpPr>
        <p:sp>
          <p:nvSpPr>
            <p:cNvPr id="10" name="Freeform 26">
              <a:extLst>
                <a:ext uri="{FF2B5EF4-FFF2-40B4-BE49-F238E27FC236}">
                  <a16:creationId xmlns:a16="http://schemas.microsoft.com/office/drawing/2014/main" id="{7F9E428C-0525-4F56-B908-C2E21D001518}"/>
                </a:ext>
              </a:extLst>
            </p:cNvPr>
            <p:cNvSpPr/>
            <p:nvPr/>
          </p:nvSpPr>
          <p:spPr>
            <a:xfrm>
              <a:off x="3200400" y="1447800"/>
              <a:ext cx="2743200" cy="418205"/>
            </a:xfrm>
            <a:custGeom>
              <a:avLst/>
              <a:gdLst>
                <a:gd name="connsiteX0" fmla="*/ 0 w 3282946"/>
                <a:gd name="connsiteY0" fmla="*/ 41821 h 418205"/>
                <a:gd name="connsiteX1" fmla="*/ 12249 w 3282946"/>
                <a:gd name="connsiteY1" fmla="*/ 12249 h 418205"/>
                <a:gd name="connsiteX2" fmla="*/ 41821 w 3282946"/>
                <a:gd name="connsiteY2" fmla="*/ 0 h 418205"/>
                <a:gd name="connsiteX3" fmla="*/ 3241125 w 3282946"/>
                <a:gd name="connsiteY3" fmla="*/ 0 h 418205"/>
                <a:gd name="connsiteX4" fmla="*/ 3270697 w 3282946"/>
                <a:gd name="connsiteY4" fmla="*/ 12249 h 418205"/>
                <a:gd name="connsiteX5" fmla="*/ 3282946 w 3282946"/>
                <a:gd name="connsiteY5" fmla="*/ 41821 h 418205"/>
                <a:gd name="connsiteX6" fmla="*/ 3282946 w 3282946"/>
                <a:gd name="connsiteY6" fmla="*/ 376384 h 418205"/>
                <a:gd name="connsiteX7" fmla="*/ 3270697 w 3282946"/>
                <a:gd name="connsiteY7" fmla="*/ 405956 h 418205"/>
                <a:gd name="connsiteX8" fmla="*/ 3241125 w 3282946"/>
                <a:gd name="connsiteY8" fmla="*/ 418205 h 418205"/>
                <a:gd name="connsiteX9" fmla="*/ 41821 w 3282946"/>
                <a:gd name="connsiteY9" fmla="*/ 418205 h 418205"/>
                <a:gd name="connsiteX10" fmla="*/ 12249 w 3282946"/>
                <a:gd name="connsiteY10" fmla="*/ 405956 h 418205"/>
                <a:gd name="connsiteX11" fmla="*/ 0 w 3282946"/>
                <a:gd name="connsiteY11" fmla="*/ 376384 h 418205"/>
                <a:gd name="connsiteX12" fmla="*/ 0 w 3282946"/>
                <a:gd name="connsiteY12" fmla="*/ 41821 h 41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2946" h="418205">
                  <a:moveTo>
                    <a:pt x="0" y="41821"/>
                  </a:moveTo>
                  <a:cubicBezTo>
                    <a:pt x="0" y="30729"/>
                    <a:pt x="4406" y="20092"/>
                    <a:pt x="12249" y="12249"/>
                  </a:cubicBezTo>
                  <a:cubicBezTo>
                    <a:pt x="20092" y="4406"/>
                    <a:pt x="30729" y="0"/>
                    <a:pt x="41821" y="0"/>
                  </a:cubicBezTo>
                  <a:lnTo>
                    <a:pt x="3241125" y="0"/>
                  </a:lnTo>
                  <a:cubicBezTo>
                    <a:pt x="3252217" y="0"/>
                    <a:pt x="3262854" y="4406"/>
                    <a:pt x="3270697" y="12249"/>
                  </a:cubicBezTo>
                  <a:cubicBezTo>
                    <a:pt x="3278540" y="20092"/>
                    <a:pt x="3282946" y="30729"/>
                    <a:pt x="3282946" y="41821"/>
                  </a:cubicBezTo>
                  <a:lnTo>
                    <a:pt x="3282946" y="376384"/>
                  </a:lnTo>
                  <a:cubicBezTo>
                    <a:pt x="3282946" y="387476"/>
                    <a:pt x="3278540" y="398113"/>
                    <a:pt x="3270697" y="405956"/>
                  </a:cubicBezTo>
                  <a:cubicBezTo>
                    <a:pt x="3262854" y="413799"/>
                    <a:pt x="3252217" y="418205"/>
                    <a:pt x="3241125" y="418205"/>
                  </a:cubicBezTo>
                  <a:lnTo>
                    <a:pt x="41821" y="418205"/>
                  </a:lnTo>
                  <a:cubicBezTo>
                    <a:pt x="30729" y="418205"/>
                    <a:pt x="20092" y="413799"/>
                    <a:pt x="12249" y="405956"/>
                  </a:cubicBezTo>
                  <a:cubicBezTo>
                    <a:pt x="4406" y="398113"/>
                    <a:pt x="0" y="387476"/>
                    <a:pt x="0" y="376384"/>
                  </a:cubicBezTo>
                  <a:lnTo>
                    <a:pt x="0" y="418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372" tIns="82372" rIns="82372" bIns="82372" numCol="1" spcCol="1270" anchor="ctr" anchorCtr="0">
              <a:noAutofit/>
            </a:bodyPr>
            <a:lstStyle/>
            <a:p>
              <a:pPr algn="ctr" defTabSz="770447">
                <a:lnSpc>
                  <a:spcPct val="90000"/>
                </a:lnSpc>
                <a:spcBef>
                  <a:spcPct val="0"/>
                </a:spcBef>
                <a:spcAft>
                  <a:spcPct val="35000"/>
                </a:spcAft>
              </a:pPr>
              <a:r>
                <a:rPr lang="en-US" sz="1600" dirty="0"/>
                <a:t>Setting Objective</a:t>
              </a:r>
            </a:p>
          </p:txBody>
        </p:sp>
        <p:sp>
          <p:nvSpPr>
            <p:cNvPr id="11" name="Freeform 27">
              <a:extLst>
                <a:ext uri="{FF2B5EF4-FFF2-40B4-BE49-F238E27FC236}">
                  <a16:creationId xmlns:a16="http://schemas.microsoft.com/office/drawing/2014/main" id="{3CB31A6B-1B76-48D5-95CF-C020BCCCF904}"/>
                </a:ext>
              </a:extLst>
            </p:cNvPr>
            <p:cNvSpPr/>
            <p:nvPr/>
          </p:nvSpPr>
          <p:spPr>
            <a:xfrm>
              <a:off x="4477904" y="1892143"/>
              <a:ext cx="188193" cy="156828"/>
            </a:xfrm>
            <a:custGeom>
              <a:avLst/>
              <a:gdLst>
                <a:gd name="connsiteX0" fmla="*/ 0 w 156827"/>
                <a:gd name="connsiteY0" fmla="*/ 37638 h 188192"/>
                <a:gd name="connsiteX1" fmla="*/ 78414 w 156827"/>
                <a:gd name="connsiteY1" fmla="*/ 37638 h 188192"/>
                <a:gd name="connsiteX2" fmla="*/ 78414 w 156827"/>
                <a:gd name="connsiteY2" fmla="*/ 0 h 188192"/>
                <a:gd name="connsiteX3" fmla="*/ 156827 w 156827"/>
                <a:gd name="connsiteY3" fmla="*/ 94096 h 188192"/>
                <a:gd name="connsiteX4" fmla="*/ 78414 w 156827"/>
                <a:gd name="connsiteY4" fmla="*/ 188192 h 188192"/>
                <a:gd name="connsiteX5" fmla="*/ 78414 w 156827"/>
                <a:gd name="connsiteY5" fmla="*/ 150554 h 188192"/>
                <a:gd name="connsiteX6" fmla="*/ 0 w 156827"/>
                <a:gd name="connsiteY6" fmla="*/ 150554 h 188192"/>
                <a:gd name="connsiteX7" fmla="*/ 0 w 156827"/>
                <a:gd name="connsiteY7" fmla="*/ 37638 h 18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827" h="188192">
                  <a:moveTo>
                    <a:pt x="125462" y="1"/>
                  </a:moveTo>
                  <a:lnTo>
                    <a:pt x="125462" y="94097"/>
                  </a:lnTo>
                  <a:lnTo>
                    <a:pt x="156827" y="94097"/>
                  </a:lnTo>
                  <a:lnTo>
                    <a:pt x="78414" y="188191"/>
                  </a:lnTo>
                  <a:lnTo>
                    <a:pt x="0" y="94097"/>
                  </a:lnTo>
                  <a:lnTo>
                    <a:pt x="31365" y="94097"/>
                  </a:lnTo>
                  <a:lnTo>
                    <a:pt x="31365" y="1"/>
                  </a:lnTo>
                  <a:lnTo>
                    <a:pt x="125462"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0185" tIns="0" rIns="50184" bIns="62732" numCol="1" spcCol="1270" anchor="ctr" anchorCtr="0">
              <a:noAutofit/>
            </a:bodyPr>
            <a:lstStyle/>
            <a:p>
              <a:pPr algn="ctr" defTabSz="474121">
                <a:lnSpc>
                  <a:spcPct val="90000"/>
                </a:lnSpc>
                <a:spcBef>
                  <a:spcPct val="0"/>
                </a:spcBef>
                <a:spcAft>
                  <a:spcPct val="35000"/>
                </a:spcAft>
              </a:pPr>
              <a:endParaRPr lang="en-US" sz="933" dirty="0"/>
            </a:p>
          </p:txBody>
        </p:sp>
        <p:sp>
          <p:nvSpPr>
            <p:cNvPr id="12" name="Freeform 28">
              <a:extLst>
                <a:ext uri="{FF2B5EF4-FFF2-40B4-BE49-F238E27FC236}">
                  <a16:creationId xmlns:a16="http://schemas.microsoft.com/office/drawing/2014/main" id="{786C5615-874F-4168-A18F-9256BFF97A3F}"/>
                </a:ext>
              </a:extLst>
            </p:cNvPr>
            <p:cNvSpPr/>
            <p:nvPr/>
          </p:nvSpPr>
          <p:spPr>
            <a:xfrm>
              <a:off x="3200400" y="2075108"/>
              <a:ext cx="2743200" cy="418205"/>
            </a:xfrm>
            <a:custGeom>
              <a:avLst/>
              <a:gdLst>
                <a:gd name="connsiteX0" fmla="*/ 0 w 3328798"/>
                <a:gd name="connsiteY0" fmla="*/ 41821 h 418205"/>
                <a:gd name="connsiteX1" fmla="*/ 12249 w 3328798"/>
                <a:gd name="connsiteY1" fmla="*/ 12249 h 418205"/>
                <a:gd name="connsiteX2" fmla="*/ 41821 w 3328798"/>
                <a:gd name="connsiteY2" fmla="*/ 0 h 418205"/>
                <a:gd name="connsiteX3" fmla="*/ 3286977 w 3328798"/>
                <a:gd name="connsiteY3" fmla="*/ 0 h 418205"/>
                <a:gd name="connsiteX4" fmla="*/ 3316549 w 3328798"/>
                <a:gd name="connsiteY4" fmla="*/ 12249 h 418205"/>
                <a:gd name="connsiteX5" fmla="*/ 3328798 w 3328798"/>
                <a:gd name="connsiteY5" fmla="*/ 41821 h 418205"/>
                <a:gd name="connsiteX6" fmla="*/ 3328798 w 3328798"/>
                <a:gd name="connsiteY6" fmla="*/ 376384 h 418205"/>
                <a:gd name="connsiteX7" fmla="*/ 3316549 w 3328798"/>
                <a:gd name="connsiteY7" fmla="*/ 405956 h 418205"/>
                <a:gd name="connsiteX8" fmla="*/ 3286977 w 3328798"/>
                <a:gd name="connsiteY8" fmla="*/ 418205 h 418205"/>
                <a:gd name="connsiteX9" fmla="*/ 41821 w 3328798"/>
                <a:gd name="connsiteY9" fmla="*/ 418205 h 418205"/>
                <a:gd name="connsiteX10" fmla="*/ 12249 w 3328798"/>
                <a:gd name="connsiteY10" fmla="*/ 405956 h 418205"/>
                <a:gd name="connsiteX11" fmla="*/ 0 w 3328798"/>
                <a:gd name="connsiteY11" fmla="*/ 376384 h 418205"/>
                <a:gd name="connsiteX12" fmla="*/ 0 w 3328798"/>
                <a:gd name="connsiteY12" fmla="*/ 41821 h 41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28798" h="418205">
                  <a:moveTo>
                    <a:pt x="0" y="41821"/>
                  </a:moveTo>
                  <a:cubicBezTo>
                    <a:pt x="0" y="30729"/>
                    <a:pt x="4406" y="20092"/>
                    <a:pt x="12249" y="12249"/>
                  </a:cubicBezTo>
                  <a:cubicBezTo>
                    <a:pt x="20092" y="4406"/>
                    <a:pt x="30729" y="0"/>
                    <a:pt x="41821" y="0"/>
                  </a:cubicBezTo>
                  <a:lnTo>
                    <a:pt x="3286977" y="0"/>
                  </a:lnTo>
                  <a:cubicBezTo>
                    <a:pt x="3298069" y="0"/>
                    <a:pt x="3308706" y="4406"/>
                    <a:pt x="3316549" y="12249"/>
                  </a:cubicBezTo>
                  <a:cubicBezTo>
                    <a:pt x="3324392" y="20092"/>
                    <a:pt x="3328798" y="30729"/>
                    <a:pt x="3328798" y="41821"/>
                  </a:cubicBezTo>
                  <a:lnTo>
                    <a:pt x="3328798" y="376384"/>
                  </a:lnTo>
                  <a:cubicBezTo>
                    <a:pt x="3328798" y="387476"/>
                    <a:pt x="3324392" y="398113"/>
                    <a:pt x="3316549" y="405956"/>
                  </a:cubicBezTo>
                  <a:cubicBezTo>
                    <a:pt x="3308706" y="413799"/>
                    <a:pt x="3298069" y="418205"/>
                    <a:pt x="3286977" y="418205"/>
                  </a:cubicBezTo>
                  <a:lnTo>
                    <a:pt x="41821" y="418205"/>
                  </a:lnTo>
                  <a:cubicBezTo>
                    <a:pt x="30729" y="418205"/>
                    <a:pt x="20092" y="413799"/>
                    <a:pt x="12249" y="405956"/>
                  </a:cubicBezTo>
                  <a:cubicBezTo>
                    <a:pt x="4406" y="398113"/>
                    <a:pt x="0" y="387476"/>
                    <a:pt x="0" y="376384"/>
                  </a:cubicBezTo>
                  <a:lnTo>
                    <a:pt x="0" y="418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372" tIns="82372" rIns="82372" bIns="82372" numCol="1" spcCol="1270" anchor="ctr" anchorCtr="0">
              <a:noAutofit/>
            </a:bodyPr>
            <a:lstStyle/>
            <a:p>
              <a:pPr algn="ctr" defTabSz="770447">
                <a:lnSpc>
                  <a:spcPct val="90000"/>
                </a:lnSpc>
                <a:spcBef>
                  <a:spcPct val="0"/>
                </a:spcBef>
                <a:spcAft>
                  <a:spcPct val="35000"/>
                </a:spcAft>
              </a:pPr>
              <a:r>
                <a:rPr lang="en-US" sz="1600" dirty="0"/>
                <a:t>Establish Baseline</a:t>
              </a:r>
            </a:p>
          </p:txBody>
        </p:sp>
        <p:sp>
          <p:nvSpPr>
            <p:cNvPr id="13" name="Freeform 29">
              <a:extLst>
                <a:ext uri="{FF2B5EF4-FFF2-40B4-BE49-F238E27FC236}">
                  <a16:creationId xmlns:a16="http://schemas.microsoft.com/office/drawing/2014/main" id="{2AB92D5A-BD3E-4DE8-9C88-605282F9391C}"/>
                </a:ext>
              </a:extLst>
            </p:cNvPr>
            <p:cNvSpPr/>
            <p:nvPr/>
          </p:nvSpPr>
          <p:spPr>
            <a:xfrm rot="-280019">
              <a:off x="4477904" y="2513680"/>
              <a:ext cx="188193" cy="123842"/>
            </a:xfrm>
            <a:custGeom>
              <a:avLst/>
              <a:gdLst>
                <a:gd name="connsiteX0" fmla="*/ 0 w 123841"/>
                <a:gd name="connsiteY0" fmla="*/ 37638 h 188192"/>
                <a:gd name="connsiteX1" fmla="*/ 61921 w 123841"/>
                <a:gd name="connsiteY1" fmla="*/ 37638 h 188192"/>
                <a:gd name="connsiteX2" fmla="*/ 61921 w 123841"/>
                <a:gd name="connsiteY2" fmla="*/ 0 h 188192"/>
                <a:gd name="connsiteX3" fmla="*/ 123841 w 123841"/>
                <a:gd name="connsiteY3" fmla="*/ 94096 h 188192"/>
                <a:gd name="connsiteX4" fmla="*/ 61921 w 123841"/>
                <a:gd name="connsiteY4" fmla="*/ 188192 h 188192"/>
                <a:gd name="connsiteX5" fmla="*/ 61921 w 123841"/>
                <a:gd name="connsiteY5" fmla="*/ 150554 h 188192"/>
                <a:gd name="connsiteX6" fmla="*/ 0 w 123841"/>
                <a:gd name="connsiteY6" fmla="*/ 150554 h 188192"/>
                <a:gd name="connsiteX7" fmla="*/ 0 w 123841"/>
                <a:gd name="connsiteY7" fmla="*/ 37638 h 18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41" h="188192">
                  <a:moveTo>
                    <a:pt x="99073" y="1"/>
                  </a:moveTo>
                  <a:lnTo>
                    <a:pt x="99073" y="94097"/>
                  </a:lnTo>
                  <a:lnTo>
                    <a:pt x="123841" y="94097"/>
                  </a:lnTo>
                  <a:lnTo>
                    <a:pt x="61921" y="188191"/>
                  </a:lnTo>
                  <a:lnTo>
                    <a:pt x="0" y="94097"/>
                  </a:lnTo>
                  <a:lnTo>
                    <a:pt x="24768" y="94097"/>
                  </a:lnTo>
                  <a:lnTo>
                    <a:pt x="24768" y="1"/>
                  </a:lnTo>
                  <a:lnTo>
                    <a:pt x="99073"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0185" tIns="0" rIns="50183" bIns="49536" numCol="1" spcCol="1270" anchor="ctr" anchorCtr="0">
              <a:noAutofit/>
            </a:bodyPr>
            <a:lstStyle/>
            <a:p>
              <a:pPr algn="ctr" defTabSz="355591">
                <a:lnSpc>
                  <a:spcPct val="90000"/>
                </a:lnSpc>
                <a:spcBef>
                  <a:spcPct val="0"/>
                </a:spcBef>
                <a:spcAft>
                  <a:spcPct val="35000"/>
                </a:spcAft>
              </a:pPr>
              <a:endParaRPr lang="en-US" sz="667" dirty="0"/>
            </a:p>
          </p:txBody>
        </p:sp>
        <p:sp>
          <p:nvSpPr>
            <p:cNvPr id="14" name="Freeform 30">
              <a:extLst>
                <a:ext uri="{FF2B5EF4-FFF2-40B4-BE49-F238E27FC236}">
                  <a16:creationId xmlns:a16="http://schemas.microsoft.com/office/drawing/2014/main" id="{4E9781BC-CBC6-45B9-8135-23C89EEE1724}"/>
                </a:ext>
              </a:extLst>
            </p:cNvPr>
            <p:cNvSpPr/>
            <p:nvPr/>
          </p:nvSpPr>
          <p:spPr>
            <a:xfrm>
              <a:off x="3200400" y="2657888"/>
              <a:ext cx="2743200" cy="418205"/>
            </a:xfrm>
            <a:custGeom>
              <a:avLst/>
              <a:gdLst>
                <a:gd name="connsiteX0" fmla="*/ 0 w 3328798"/>
                <a:gd name="connsiteY0" fmla="*/ 41821 h 418205"/>
                <a:gd name="connsiteX1" fmla="*/ 12249 w 3328798"/>
                <a:gd name="connsiteY1" fmla="*/ 12249 h 418205"/>
                <a:gd name="connsiteX2" fmla="*/ 41821 w 3328798"/>
                <a:gd name="connsiteY2" fmla="*/ 0 h 418205"/>
                <a:gd name="connsiteX3" fmla="*/ 3286977 w 3328798"/>
                <a:gd name="connsiteY3" fmla="*/ 0 h 418205"/>
                <a:gd name="connsiteX4" fmla="*/ 3316549 w 3328798"/>
                <a:gd name="connsiteY4" fmla="*/ 12249 h 418205"/>
                <a:gd name="connsiteX5" fmla="*/ 3328798 w 3328798"/>
                <a:gd name="connsiteY5" fmla="*/ 41821 h 418205"/>
                <a:gd name="connsiteX6" fmla="*/ 3328798 w 3328798"/>
                <a:gd name="connsiteY6" fmla="*/ 376384 h 418205"/>
                <a:gd name="connsiteX7" fmla="*/ 3316549 w 3328798"/>
                <a:gd name="connsiteY7" fmla="*/ 405956 h 418205"/>
                <a:gd name="connsiteX8" fmla="*/ 3286977 w 3328798"/>
                <a:gd name="connsiteY8" fmla="*/ 418205 h 418205"/>
                <a:gd name="connsiteX9" fmla="*/ 41821 w 3328798"/>
                <a:gd name="connsiteY9" fmla="*/ 418205 h 418205"/>
                <a:gd name="connsiteX10" fmla="*/ 12249 w 3328798"/>
                <a:gd name="connsiteY10" fmla="*/ 405956 h 418205"/>
                <a:gd name="connsiteX11" fmla="*/ 0 w 3328798"/>
                <a:gd name="connsiteY11" fmla="*/ 376384 h 418205"/>
                <a:gd name="connsiteX12" fmla="*/ 0 w 3328798"/>
                <a:gd name="connsiteY12" fmla="*/ 41821 h 41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28798" h="418205">
                  <a:moveTo>
                    <a:pt x="0" y="41821"/>
                  </a:moveTo>
                  <a:cubicBezTo>
                    <a:pt x="0" y="30729"/>
                    <a:pt x="4406" y="20092"/>
                    <a:pt x="12249" y="12249"/>
                  </a:cubicBezTo>
                  <a:cubicBezTo>
                    <a:pt x="20092" y="4406"/>
                    <a:pt x="30729" y="0"/>
                    <a:pt x="41821" y="0"/>
                  </a:cubicBezTo>
                  <a:lnTo>
                    <a:pt x="3286977" y="0"/>
                  </a:lnTo>
                  <a:cubicBezTo>
                    <a:pt x="3298069" y="0"/>
                    <a:pt x="3308706" y="4406"/>
                    <a:pt x="3316549" y="12249"/>
                  </a:cubicBezTo>
                  <a:cubicBezTo>
                    <a:pt x="3324392" y="20092"/>
                    <a:pt x="3328798" y="30729"/>
                    <a:pt x="3328798" y="41821"/>
                  </a:cubicBezTo>
                  <a:lnTo>
                    <a:pt x="3328798" y="376384"/>
                  </a:lnTo>
                  <a:cubicBezTo>
                    <a:pt x="3328798" y="387476"/>
                    <a:pt x="3324392" y="398113"/>
                    <a:pt x="3316549" y="405956"/>
                  </a:cubicBezTo>
                  <a:cubicBezTo>
                    <a:pt x="3308706" y="413799"/>
                    <a:pt x="3298069" y="418205"/>
                    <a:pt x="3286977" y="418205"/>
                  </a:cubicBezTo>
                  <a:lnTo>
                    <a:pt x="41821" y="418205"/>
                  </a:lnTo>
                  <a:cubicBezTo>
                    <a:pt x="30729" y="418205"/>
                    <a:pt x="20092" y="413799"/>
                    <a:pt x="12249" y="405956"/>
                  </a:cubicBezTo>
                  <a:cubicBezTo>
                    <a:pt x="4406" y="398113"/>
                    <a:pt x="0" y="387476"/>
                    <a:pt x="0" y="376384"/>
                  </a:cubicBezTo>
                  <a:lnTo>
                    <a:pt x="0" y="418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372" tIns="82372" rIns="82372" bIns="82372" numCol="1" spcCol="1270" anchor="ctr" anchorCtr="0">
              <a:noAutofit/>
            </a:bodyPr>
            <a:lstStyle/>
            <a:p>
              <a:pPr algn="ctr" defTabSz="770447">
                <a:lnSpc>
                  <a:spcPct val="90000"/>
                </a:lnSpc>
                <a:spcBef>
                  <a:spcPct val="0"/>
                </a:spcBef>
                <a:spcAft>
                  <a:spcPct val="35000"/>
                </a:spcAft>
              </a:pPr>
              <a:r>
                <a:rPr lang="en-US" sz="1600" dirty="0"/>
                <a:t>Developing options and Evaluation</a:t>
              </a:r>
            </a:p>
          </p:txBody>
        </p:sp>
        <p:sp>
          <p:nvSpPr>
            <p:cNvPr id="15" name="Freeform 33">
              <a:extLst>
                <a:ext uri="{FF2B5EF4-FFF2-40B4-BE49-F238E27FC236}">
                  <a16:creationId xmlns:a16="http://schemas.microsoft.com/office/drawing/2014/main" id="{0D8C08FF-8A6C-4324-B9E5-3D29EDA1711D}"/>
                </a:ext>
              </a:extLst>
            </p:cNvPr>
            <p:cNvSpPr/>
            <p:nvPr/>
          </p:nvSpPr>
          <p:spPr>
            <a:xfrm>
              <a:off x="4477904" y="3124200"/>
              <a:ext cx="188193" cy="156828"/>
            </a:xfrm>
            <a:custGeom>
              <a:avLst/>
              <a:gdLst>
                <a:gd name="connsiteX0" fmla="*/ 0 w 156827"/>
                <a:gd name="connsiteY0" fmla="*/ 37638 h 188192"/>
                <a:gd name="connsiteX1" fmla="*/ 78414 w 156827"/>
                <a:gd name="connsiteY1" fmla="*/ 37638 h 188192"/>
                <a:gd name="connsiteX2" fmla="*/ 78414 w 156827"/>
                <a:gd name="connsiteY2" fmla="*/ 0 h 188192"/>
                <a:gd name="connsiteX3" fmla="*/ 156827 w 156827"/>
                <a:gd name="connsiteY3" fmla="*/ 94096 h 188192"/>
                <a:gd name="connsiteX4" fmla="*/ 78414 w 156827"/>
                <a:gd name="connsiteY4" fmla="*/ 188192 h 188192"/>
                <a:gd name="connsiteX5" fmla="*/ 78414 w 156827"/>
                <a:gd name="connsiteY5" fmla="*/ 150554 h 188192"/>
                <a:gd name="connsiteX6" fmla="*/ 0 w 156827"/>
                <a:gd name="connsiteY6" fmla="*/ 150554 h 188192"/>
                <a:gd name="connsiteX7" fmla="*/ 0 w 156827"/>
                <a:gd name="connsiteY7" fmla="*/ 37638 h 18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827" h="188192">
                  <a:moveTo>
                    <a:pt x="125462" y="1"/>
                  </a:moveTo>
                  <a:lnTo>
                    <a:pt x="125462" y="94097"/>
                  </a:lnTo>
                  <a:lnTo>
                    <a:pt x="156827" y="94097"/>
                  </a:lnTo>
                  <a:lnTo>
                    <a:pt x="78414" y="188191"/>
                  </a:lnTo>
                  <a:lnTo>
                    <a:pt x="0" y="94097"/>
                  </a:lnTo>
                  <a:lnTo>
                    <a:pt x="31365" y="94097"/>
                  </a:lnTo>
                  <a:lnTo>
                    <a:pt x="31365" y="1"/>
                  </a:lnTo>
                  <a:lnTo>
                    <a:pt x="125462"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0185" tIns="0" rIns="50184" bIns="62732" numCol="1" spcCol="1270" anchor="ctr" anchorCtr="0">
              <a:noAutofit/>
            </a:bodyPr>
            <a:lstStyle/>
            <a:p>
              <a:pPr algn="ctr" defTabSz="474121">
                <a:lnSpc>
                  <a:spcPct val="90000"/>
                </a:lnSpc>
                <a:spcBef>
                  <a:spcPct val="0"/>
                </a:spcBef>
                <a:spcAft>
                  <a:spcPct val="35000"/>
                </a:spcAft>
              </a:pPr>
              <a:endParaRPr lang="en-US" sz="933" dirty="0"/>
            </a:p>
          </p:txBody>
        </p:sp>
        <p:sp>
          <p:nvSpPr>
            <p:cNvPr id="16" name="Freeform 34">
              <a:extLst>
                <a:ext uri="{FF2B5EF4-FFF2-40B4-BE49-F238E27FC236}">
                  <a16:creationId xmlns:a16="http://schemas.microsoft.com/office/drawing/2014/main" id="{2E136521-FF2F-4A64-8136-70EE540DF061}"/>
                </a:ext>
              </a:extLst>
            </p:cNvPr>
            <p:cNvSpPr/>
            <p:nvPr/>
          </p:nvSpPr>
          <p:spPr>
            <a:xfrm>
              <a:off x="3200400" y="3307165"/>
              <a:ext cx="2743200" cy="418205"/>
            </a:xfrm>
            <a:custGeom>
              <a:avLst/>
              <a:gdLst>
                <a:gd name="connsiteX0" fmla="*/ 0 w 3446531"/>
                <a:gd name="connsiteY0" fmla="*/ 41821 h 418205"/>
                <a:gd name="connsiteX1" fmla="*/ 12249 w 3446531"/>
                <a:gd name="connsiteY1" fmla="*/ 12249 h 418205"/>
                <a:gd name="connsiteX2" fmla="*/ 41821 w 3446531"/>
                <a:gd name="connsiteY2" fmla="*/ 0 h 418205"/>
                <a:gd name="connsiteX3" fmla="*/ 3404710 w 3446531"/>
                <a:gd name="connsiteY3" fmla="*/ 0 h 418205"/>
                <a:gd name="connsiteX4" fmla="*/ 3434282 w 3446531"/>
                <a:gd name="connsiteY4" fmla="*/ 12249 h 418205"/>
                <a:gd name="connsiteX5" fmla="*/ 3446531 w 3446531"/>
                <a:gd name="connsiteY5" fmla="*/ 41821 h 418205"/>
                <a:gd name="connsiteX6" fmla="*/ 3446531 w 3446531"/>
                <a:gd name="connsiteY6" fmla="*/ 376384 h 418205"/>
                <a:gd name="connsiteX7" fmla="*/ 3434282 w 3446531"/>
                <a:gd name="connsiteY7" fmla="*/ 405956 h 418205"/>
                <a:gd name="connsiteX8" fmla="*/ 3404710 w 3446531"/>
                <a:gd name="connsiteY8" fmla="*/ 418205 h 418205"/>
                <a:gd name="connsiteX9" fmla="*/ 41821 w 3446531"/>
                <a:gd name="connsiteY9" fmla="*/ 418205 h 418205"/>
                <a:gd name="connsiteX10" fmla="*/ 12249 w 3446531"/>
                <a:gd name="connsiteY10" fmla="*/ 405956 h 418205"/>
                <a:gd name="connsiteX11" fmla="*/ 0 w 3446531"/>
                <a:gd name="connsiteY11" fmla="*/ 376384 h 418205"/>
                <a:gd name="connsiteX12" fmla="*/ 0 w 3446531"/>
                <a:gd name="connsiteY12" fmla="*/ 41821 h 41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46531" h="418205">
                  <a:moveTo>
                    <a:pt x="0" y="41821"/>
                  </a:moveTo>
                  <a:cubicBezTo>
                    <a:pt x="0" y="30729"/>
                    <a:pt x="4406" y="20092"/>
                    <a:pt x="12249" y="12249"/>
                  </a:cubicBezTo>
                  <a:cubicBezTo>
                    <a:pt x="20092" y="4406"/>
                    <a:pt x="30729" y="0"/>
                    <a:pt x="41821" y="0"/>
                  </a:cubicBezTo>
                  <a:lnTo>
                    <a:pt x="3404710" y="0"/>
                  </a:lnTo>
                  <a:cubicBezTo>
                    <a:pt x="3415802" y="0"/>
                    <a:pt x="3426439" y="4406"/>
                    <a:pt x="3434282" y="12249"/>
                  </a:cubicBezTo>
                  <a:cubicBezTo>
                    <a:pt x="3442125" y="20092"/>
                    <a:pt x="3446531" y="30729"/>
                    <a:pt x="3446531" y="41821"/>
                  </a:cubicBezTo>
                  <a:lnTo>
                    <a:pt x="3446531" y="376384"/>
                  </a:lnTo>
                  <a:cubicBezTo>
                    <a:pt x="3446531" y="387476"/>
                    <a:pt x="3442125" y="398113"/>
                    <a:pt x="3434282" y="405956"/>
                  </a:cubicBezTo>
                  <a:cubicBezTo>
                    <a:pt x="3426439" y="413799"/>
                    <a:pt x="3415802" y="418205"/>
                    <a:pt x="3404710" y="418205"/>
                  </a:cubicBezTo>
                  <a:lnTo>
                    <a:pt x="41821" y="418205"/>
                  </a:lnTo>
                  <a:cubicBezTo>
                    <a:pt x="30729" y="418205"/>
                    <a:pt x="20092" y="413799"/>
                    <a:pt x="12249" y="405956"/>
                  </a:cubicBezTo>
                  <a:cubicBezTo>
                    <a:pt x="4406" y="398113"/>
                    <a:pt x="0" y="387476"/>
                    <a:pt x="0" y="376384"/>
                  </a:cubicBezTo>
                  <a:lnTo>
                    <a:pt x="0" y="418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372" tIns="82372" rIns="82372" bIns="82372" numCol="1" spcCol="1270" anchor="ctr" anchorCtr="0">
              <a:noAutofit/>
            </a:bodyPr>
            <a:lstStyle/>
            <a:p>
              <a:pPr algn="ctr" defTabSz="770447">
                <a:lnSpc>
                  <a:spcPct val="90000"/>
                </a:lnSpc>
                <a:spcBef>
                  <a:spcPct val="0"/>
                </a:spcBef>
                <a:spcAft>
                  <a:spcPct val="35000"/>
                </a:spcAft>
              </a:pPr>
              <a:r>
                <a:rPr lang="en-US" sz="1600" dirty="0"/>
                <a:t>Improvement in Project</a:t>
              </a:r>
            </a:p>
          </p:txBody>
        </p:sp>
        <p:sp>
          <p:nvSpPr>
            <p:cNvPr id="17" name="Freeform 35">
              <a:extLst>
                <a:ext uri="{FF2B5EF4-FFF2-40B4-BE49-F238E27FC236}">
                  <a16:creationId xmlns:a16="http://schemas.microsoft.com/office/drawing/2014/main" id="{218CC230-8187-45ED-BF0C-A18498323183}"/>
                </a:ext>
              </a:extLst>
            </p:cNvPr>
            <p:cNvSpPr/>
            <p:nvPr/>
          </p:nvSpPr>
          <p:spPr>
            <a:xfrm rot="243033">
              <a:off x="4477904" y="3756836"/>
              <a:ext cx="188193" cy="190700"/>
            </a:xfrm>
            <a:custGeom>
              <a:avLst/>
              <a:gdLst>
                <a:gd name="connsiteX0" fmla="*/ 0 w 190699"/>
                <a:gd name="connsiteY0" fmla="*/ 37638 h 188192"/>
                <a:gd name="connsiteX1" fmla="*/ 96603 w 190699"/>
                <a:gd name="connsiteY1" fmla="*/ 37638 h 188192"/>
                <a:gd name="connsiteX2" fmla="*/ 96603 w 190699"/>
                <a:gd name="connsiteY2" fmla="*/ 0 h 188192"/>
                <a:gd name="connsiteX3" fmla="*/ 190699 w 190699"/>
                <a:gd name="connsiteY3" fmla="*/ 94096 h 188192"/>
                <a:gd name="connsiteX4" fmla="*/ 96603 w 190699"/>
                <a:gd name="connsiteY4" fmla="*/ 188192 h 188192"/>
                <a:gd name="connsiteX5" fmla="*/ 96603 w 190699"/>
                <a:gd name="connsiteY5" fmla="*/ 150554 h 188192"/>
                <a:gd name="connsiteX6" fmla="*/ 0 w 190699"/>
                <a:gd name="connsiteY6" fmla="*/ 150554 h 188192"/>
                <a:gd name="connsiteX7" fmla="*/ 0 w 190699"/>
                <a:gd name="connsiteY7" fmla="*/ 37638 h 18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699" h="188192">
                  <a:moveTo>
                    <a:pt x="152559" y="0"/>
                  </a:moveTo>
                  <a:lnTo>
                    <a:pt x="152559" y="95333"/>
                  </a:lnTo>
                  <a:lnTo>
                    <a:pt x="190698" y="95333"/>
                  </a:lnTo>
                  <a:lnTo>
                    <a:pt x="95350" y="188192"/>
                  </a:lnTo>
                  <a:lnTo>
                    <a:pt x="1" y="95333"/>
                  </a:lnTo>
                  <a:lnTo>
                    <a:pt x="38140" y="95333"/>
                  </a:lnTo>
                  <a:lnTo>
                    <a:pt x="38140" y="0"/>
                  </a:lnTo>
                  <a:lnTo>
                    <a:pt x="152559"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0184" tIns="1" rIns="50184" bIns="75276" numCol="1" spcCol="1270" anchor="ctr" anchorCtr="0">
              <a:noAutofit/>
            </a:bodyPr>
            <a:lstStyle/>
            <a:p>
              <a:pPr algn="ctr" defTabSz="592652">
                <a:lnSpc>
                  <a:spcPct val="90000"/>
                </a:lnSpc>
                <a:spcBef>
                  <a:spcPct val="0"/>
                </a:spcBef>
                <a:spcAft>
                  <a:spcPct val="35000"/>
                </a:spcAft>
              </a:pPr>
              <a:endParaRPr lang="en-US" sz="1200" dirty="0"/>
            </a:p>
          </p:txBody>
        </p:sp>
        <p:sp>
          <p:nvSpPr>
            <p:cNvPr id="18" name="Freeform 36">
              <a:extLst>
                <a:ext uri="{FF2B5EF4-FFF2-40B4-BE49-F238E27FC236}">
                  <a16:creationId xmlns:a16="http://schemas.microsoft.com/office/drawing/2014/main" id="{681AE3C2-2FBA-4D9B-B348-F1211FC550E9}"/>
                </a:ext>
              </a:extLst>
            </p:cNvPr>
            <p:cNvSpPr/>
            <p:nvPr/>
          </p:nvSpPr>
          <p:spPr>
            <a:xfrm>
              <a:off x="3200400" y="3979002"/>
              <a:ext cx="2743200" cy="418205"/>
            </a:xfrm>
            <a:custGeom>
              <a:avLst/>
              <a:gdLst>
                <a:gd name="connsiteX0" fmla="*/ 0 w 3446531"/>
                <a:gd name="connsiteY0" fmla="*/ 41821 h 418205"/>
                <a:gd name="connsiteX1" fmla="*/ 12249 w 3446531"/>
                <a:gd name="connsiteY1" fmla="*/ 12249 h 418205"/>
                <a:gd name="connsiteX2" fmla="*/ 41821 w 3446531"/>
                <a:gd name="connsiteY2" fmla="*/ 0 h 418205"/>
                <a:gd name="connsiteX3" fmla="*/ 3404710 w 3446531"/>
                <a:gd name="connsiteY3" fmla="*/ 0 h 418205"/>
                <a:gd name="connsiteX4" fmla="*/ 3434282 w 3446531"/>
                <a:gd name="connsiteY4" fmla="*/ 12249 h 418205"/>
                <a:gd name="connsiteX5" fmla="*/ 3446531 w 3446531"/>
                <a:gd name="connsiteY5" fmla="*/ 41821 h 418205"/>
                <a:gd name="connsiteX6" fmla="*/ 3446531 w 3446531"/>
                <a:gd name="connsiteY6" fmla="*/ 376384 h 418205"/>
                <a:gd name="connsiteX7" fmla="*/ 3434282 w 3446531"/>
                <a:gd name="connsiteY7" fmla="*/ 405956 h 418205"/>
                <a:gd name="connsiteX8" fmla="*/ 3404710 w 3446531"/>
                <a:gd name="connsiteY8" fmla="*/ 418205 h 418205"/>
                <a:gd name="connsiteX9" fmla="*/ 41821 w 3446531"/>
                <a:gd name="connsiteY9" fmla="*/ 418205 h 418205"/>
                <a:gd name="connsiteX10" fmla="*/ 12249 w 3446531"/>
                <a:gd name="connsiteY10" fmla="*/ 405956 h 418205"/>
                <a:gd name="connsiteX11" fmla="*/ 0 w 3446531"/>
                <a:gd name="connsiteY11" fmla="*/ 376384 h 418205"/>
                <a:gd name="connsiteX12" fmla="*/ 0 w 3446531"/>
                <a:gd name="connsiteY12" fmla="*/ 41821 h 41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46531" h="418205">
                  <a:moveTo>
                    <a:pt x="0" y="41821"/>
                  </a:moveTo>
                  <a:cubicBezTo>
                    <a:pt x="0" y="30729"/>
                    <a:pt x="4406" y="20092"/>
                    <a:pt x="12249" y="12249"/>
                  </a:cubicBezTo>
                  <a:cubicBezTo>
                    <a:pt x="20092" y="4406"/>
                    <a:pt x="30729" y="0"/>
                    <a:pt x="41821" y="0"/>
                  </a:cubicBezTo>
                  <a:lnTo>
                    <a:pt x="3404710" y="0"/>
                  </a:lnTo>
                  <a:cubicBezTo>
                    <a:pt x="3415802" y="0"/>
                    <a:pt x="3426439" y="4406"/>
                    <a:pt x="3434282" y="12249"/>
                  </a:cubicBezTo>
                  <a:cubicBezTo>
                    <a:pt x="3442125" y="20092"/>
                    <a:pt x="3446531" y="30729"/>
                    <a:pt x="3446531" y="41821"/>
                  </a:cubicBezTo>
                  <a:lnTo>
                    <a:pt x="3446531" y="376384"/>
                  </a:lnTo>
                  <a:cubicBezTo>
                    <a:pt x="3446531" y="387476"/>
                    <a:pt x="3442125" y="398113"/>
                    <a:pt x="3434282" y="405956"/>
                  </a:cubicBezTo>
                  <a:cubicBezTo>
                    <a:pt x="3426439" y="413799"/>
                    <a:pt x="3415802" y="418205"/>
                    <a:pt x="3404710" y="418205"/>
                  </a:cubicBezTo>
                  <a:lnTo>
                    <a:pt x="41821" y="418205"/>
                  </a:lnTo>
                  <a:cubicBezTo>
                    <a:pt x="30729" y="418205"/>
                    <a:pt x="20092" y="413799"/>
                    <a:pt x="12249" y="405956"/>
                  </a:cubicBezTo>
                  <a:cubicBezTo>
                    <a:pt x="4406" y="398113"/>
                    <a:pt x="0" y="387476"/>
                    <a:pt x="0" y="376384"/>
                  </a:cubicBezTo>
                  <a:lnTo>
                    <a:pt x="0" y="418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372" tIns="82372" rIns="82372" bIns="82372" numCol="1" spcCol="1270" anchor="ctr" anchorCtr="0">
              <a:noAutofit/>
            </a:bodyPr>
            <a:lstStyle/>
            <a:p>
              <a:pPr algn="ctr" defTabSz="770447">
                <a:lnSpc>
                  <a:spcPct val="90000"/>
                </a:lnSpc>
                <a:spcBef>
                  <a:spcPct val="0"/>
                </a:spcBef>
                <a:spcAft>
                  <a:spcPct val="35000"/>
                </a:spcAft>
              </a:pPr>
              <a:r>
                <a:rPr lang="en-US" sz="1600" dirty="0"/>
                <a:t>Recalibration</a:t>
              </a:r>
            </a:p>
          </p:txBody>
        </p:sp>
        <p:sp>
          <p:nvSpPr>
            <p:cNvPr id="19" name="Freeform 37">
              <a:extLst>
                <a:ext uri="{FF2B5EF4-FFF2-40B4-BE49-F238E27FC236}">
                  <a16:creationId xmlns:a16="http://schemas.microsoft.com/office/drawing/2014/main" id="{E94BE6A8-4B7B-4323-A8EA-0607A400AC0F}"/>
                </a:ext>
              </a:extLst>
            </p:cNvPr>
            <p:cNvSpPr/>
            <p:nvPr/>
          </p:nvSpPr>
          <p:spPr>
            <a:xfrm>
              <a:off x="4477904" y="4423345"/>
              <a:ext cx="188193" cy="156828"/>
            </a:xfrm>
            <a:custGeom>
              <a:avLst/>
              <a:gdLst>
                <a:gd name="connsiteX0" fmla="*/ 0 w 156827"/>
                <a:gd name="connsiteY0" fmla="*/ 37638 h 188192"/>
                <a:gd name="connsiteX1" fmla="*/ 78414 w 156827"/>
                <a:gd name="connsiteY1" fmla="*/ 37638 h 188192"/>
                <a:gd name="connsiteX2" fmla="*/ 78414 w 156827"/>
                <a:gd name="connsiteY2" fmla="*/ 0 h 188192"/>
                <a:gd name="connsiteX3" fmla="*/ 156827 w 156827"/>
                <a:gd name="connsiteY3" fmla="*/ 94096 h 188192"/>
                <a:gd name="connsiteX4" fmla="*/ 78414 w 156827"/>
                <a:gd name="connsiteY4" fmla="*/ 188192 h 188192"/>
                <a:gd name="connsiteX5" fmla="*/ 78414 w 156827"/>
                <a:gd name="connsiteY5" fmla="*/ 150554 h 188192"/>
                <a:gd name="connsiteX6" fmla="*/ 0 w 156827"/>
                <a:gd name="connsiteY6" fmla="*/ 150554 h 188192"/>
                <a:gd name="connsiteX7" fmla="*/ 0 w 156827"/>
                <a:gd name="connsiteY7" fmla="*/ 37638 h 18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827" h="188192">
                  <a:moveTo>
                    <a:pt x="125462" y="1"/>
                  </a:moveTo>
                  <a:lnTo>
                    <a:pt x="125462" y="94097"/>
                  </a:lnTo>
                  <a:lnTo>
                    <a:pt x="156827" y="94097"/>
                  </a:lnTo>
                  <a:lnTo>
                    <a:pt x="78414" y="188191"/>
                  </a:lnTo>
                  <a:lnTo>
                    <a:pt x="0" y="94097"/>
                  </a:lnTo>
                  <a:lnTo>
                    <a:pt x="31365" y="94097"/>
                  </a:lnTo>
                  <a:lnTo>
                    <a:pt x="31365" y="1"/>
                  </a:lnTo>
                  <a:lnTo>
                    <a:pt x="125462"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0185" tIns="0" rIns="50184" bIns="62732" numCol="1" spcCol="1270" anchor="ctr" anchorCtr="0">
              <a:noAutofit/>
            </a:bodyPr>
            <a:lstStyle/>
            <a:p>
              <a:pPr algn="ctr" defTabSz="474121">
                <a:lnSpc>
                  <a:spcPct val="90000"/>
                </a:lnSpc>
                <a:spcBef>
                  <a:spcPct val="0"/>
                </a:spcBef>
                <a:spcAft>
                  <a:spcPct val="35000"/>
                </a:spcAft>
              </a:pPr>
              <a:endParaRPr lang="en-US" sz="933" dirty="0"/>
            </a:p>
          </p:txBody>
        </p:sp>
        <p:sp>
          <p:nvSpPr>
            <p:cNvPr id="20" name="Freeform 38">
              <a:extLst>
                <a:ext uri="{FF2B5EF4-FFF2-40B4-BE49-F238E27FC236}">
                  <a16:creationId xmlns:a16="http://schemas.microsoft.com/office/drawing/2014/main" id="{53619BA3-23DF-42BA-9B7C-657B70B8760C}"/>
                </a:ext>
              </a:extLst>
            </p:cNvPr>
            <p:cNvSpPr/>
            <p:nvPr/>
          </p:nvSpPr>
          <p:spPr>
            <a:xfrm>
              <a:off x="3200400" y="4606310"/>
              <a:ext cx="2743200" cy="418205"/>
            </a:xfrm>
            <a:custGeom>
              <a:avLst/>
              <a:gdLst>
                <a:gd name="connsiteX0" fmla="*/ 0 w 3446531"/>
                <a:gd name="connsiteY0" fmla="*/ 41821 h 418205"/>
                <a:gd name="connsiteX1" fmla="*/ 12249 w 3446531"/>
                <a:gd name="connsiteY1" fmla="*/ 12249 h 418205"/>
                <a:gd name="connsiteX2" fmla="*/ 41821 w 3446531"/>
                <a:gd name="connsiteY2" fmla="*/ 0 h 418205"/>
                <a:gd name="connsiteX3" fmla="*/ 3404710 w 3446531"/>
                <a:gd name="connsiteY3" fmla="*/ 0 h 418205"/>
                <a:gd name="connsiteX4" fmla="*/ 3434282 w 3446531"/>
                <a:gd name="connsiteY4" fmla="*/ 12249 h 418205"/>
                <a:gd name="connsiteX5" fmla="*/ 3446531 w 3446531"/>
                <a:gd name="connsiteY5" fmla="*/ 41821 h 418205"/>
                <a:gd name="connsiteX6" fmla="*/ 3446531 w 3446531"/>
                <a:gd name="connsiteY6" fmla="*/ 376384 h 418205"/>
                <a:gd name="connsiteX7" fmla="*/ 3434282 w 3446531"/>
                <a:gd name="connsiteY7" fmla="*/ 405956 h 418205"/>
                <a:gd name="connsiteX8" fmla="*/ 3404710 w 3446531"/>
                <a:gd name="connsiteY8" fmla="*/ 418205 h 418205"/>
                <a:gd name="connsiteX9" fmla="*/ 41821 w 3446531"/>
                <a:gd name="connsiteY9" fmla="*/ 418205 h 418205"/>
                <a:gd name="connsiteX10" fmla="*/ 12249 w 3446531"/>
                <a:gd name="connsiteY10" fmla="*/ 405956 h 418205"/>
                <a:gd name="connsiteX11" fmla="*/ 0 w 3446531"/>
                <a:gd name="connsiteY11" fmla="*/ 376384 h 418205"/>
                <a:gd name="connsiteX12" fmla="*/ 0 w 3446531"/>
                <a:gd name="connsiteY12" fmla="*/ 41821 h 41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46531" h="418205">
                  <a:moveTo>
                    <a:pt x="0" y="41821"/>
                  </a:moveTo>
                  <a:cubicBezTo>
                    <a:pt x="0" y="30729"/>
                    <a:pt x="4406" y="20092"/>
                    <a:pt x="12249" y="12249"/>
                  </a:cubicBezTo>
                  <a:cubicBezTo>
                    <a:pt x="20092" y="4406"/>
                    <a:pt x="30729" y="0"/>
                    <a:pt x="41821" y="0"/>
                  </a:cubicBezTo>
                  <a:lnTo>
                    <a:pt x="3404710" y="0"/>
                  </a:lnTo>
                  <a:cubicBezTo>
                    <a:pt x="3415802" y="0"/>
                    <a:pt x="3426439" y="4406"/>
                    <a:pt x="3434282" y="12249"/>
                  </a:cubicBezTo>
                  <a:cubicBezTo>
                    <a:pt x="3442125" y="20092"/>
                    <a:pt x="3446531" y="30729"/>
                    <a:pt x="3446531" y="41821"/>
                  </a:cubicBezTo>
                  <a:lnTo>
                    <a:pt x="3446531" y="376384"/>
                  </a:lnTo>
                  <a:cubicBezTo>
                    <a:pt x="3446531" y="387476"/>
                    <a:pt x="3442125" y="398113"/>
                    <a:pt x="3434282" y="405956"/>
                  </a:cubicBezTo>
                  <a:cubicBezTo>
                    <a:pt x="3426439" y="413799"/>
                    <a:pt x="3415802" y="418205"/>
                    <a:pt x="3404710" y="418205"/>
                  </a:cubicBezTo>
                  <a:lnTo>
                    <a:pt x="41821" y="418205"/>
                  </a:lnTo>
                  <a:cubicBezTo>
                    <a:pt x="30729" y="418205"/>
                    <a:pt x="20092" y="413799"/>
                    <a:pt x="12249" y="405956"/>
                  </a:cubicBezTo>
                  <a:cubicBezTo>
                    <a:pt x="4406" y="398113"/>
                    <a:pt x="0" y="387476"/>
                    <a:pt x="0" y="376384"/>
                  </a:cubicBezTo>
                  <a:lnTo>
                    <a:pt x="0" y="418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372" tIns="82372" rIns="82372" bIns="82372" numCol="1" spcCol="1270" anchor="ctr" anchorCtr="0">
              <a:noAutofit/>
            </a:bodyPr>
            <a:lstStyle/>
            <a:p>
              <a:pPr algn="ctr" defTabSz="770447">
                <a:lnSpc>
                  <a:spcPct val="90000"/>
                </a:lnSpc>
                <a:spcBef>
                  <a:spcPct val="0"/>
                </a:spcBef>
                <a:spcAft>
                  <a:spcPct val="35000"/>
                </a:spcAft>
              </a:pPr>
              <a:r>
                <a:rPr lang="en-US" sz="1600" dirty="0"/>
                <a:t>In-process PPM</a:t>
              </a:r>
            </a:p>
          </p:txBody>
        </p:sp>
        <p:sp>
          <p:nvSpPr>
            <p:cNvPr id="21" name="Freeform 39">
              <a:extLst>
                <a:ext uri="{FF2B5EF4-FFF2-40B4-BE49-F238E27FC236}">
                  <a16:creationId xmlns:a16="http://schemas.microsoft.com/office/drawing/2014/main" id="{C599A16A-3CC5-4AEB-B3FE-7F8CBCBD39AD}"/>
                </a:ext>
              </a:extLst>
            </p:cNvPr>
            <p:cNvSpPr/>
            <p:nvPr/>
          </p:nvSpPr>
          <p:spPr>
            <a:xfrm>
              <a:off x="4477904" y="5050653"/>
              <a:ext cx="188193" cy="156828"/>
            </a:xfrm>
            <a:custGeom>
              <a:avLst/>
              <a:gdLst>
                <a:gd name="connsiteX0" fmla="*/ 0 w 156827"/>
                <a:gd name="connsiteY0" fmla="*/ 37638 h 188192"/>
                <a:gd name="connsiteX1" fmla="*/ 78414 w 156827"/>
                <a:gd name="connsiteY1" fmla="*/ 37638 h 188192"/>
                <a:gd name="connsiteX2" fmla="*/ 78414 w 156827"/>
                <a:gd name="connsiteY2" fmla="*/ 0 h 188192"/>
                <a:gd name="connsiteX3" fmla="*/ 156827 w 156827"/>
                <a:gd name="connsiteY3" fmla="*/ 94096 h 188192"/>
                <a:gd name="connsiteX4" fmla="*/ 78414 w 156827"/>
                <a:gd name="connsiteY4" fmla="*/ 188192 h 188192"/>
                <a:gd name="connsiteX5" fmla="*/ 78414 w 156827"/>
                <a:gd name="connsiteY5" fmla="*/ 150554 h 188192"/>
                <a:gd name="connsiteX6" fmla="*/ 0 w 156827"/>
                <a:gd name="connsiteY6" fmla="*/ 150554 h 188192"/>
                <a:gd name="connsiteX7" fmla="*/ 0 w 156827"/>
                <a:gd name="connsiteY7" fmla="*/ 37638 h 18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827" h="188192">
                  <a:moveTo>
                    <a:pt x="125462" y="1"/>
                  </a:moveTo>
                  <a:lnTo>
                    <a:pt x="125462" y="94097"/>
                  </a:lnTo>
                  <a:lnTo>
                    <a:pt x="156827" y="94097"/>
                  </a:lnTo>
                  <a:lnTo>
                    <a:pt x="78414" y="188191"/>
                  </a:lnTo>
                  <a:lnTo>
                    <a:pt x="0" y="94097"/>
                  </a:lnTo>
                  <a:lnTo>
                    <a:pt x="31365" y="94097"/>
                  </a:lnTo>
                  <a:lnTo>
                    <a:pt x="31365" y="1"/>
                  </a:lnTo>
                  <a:lnTo>
                    <a:pt x="125462"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0185" tIns="0" rIns="50184" bIns="62732" numCol="1" spcCol="1270" anchor="ctr" anchorCtr="0">
              <a:noAutofit/>
            </a:bodyPr>
            <a:lstStyle/>
            <a:p>
              <a:pPr algn="ctr" defTabSz="474121">
                <a:lnSpc>
                  <a:spcPct val="90000"/>
                </a:lnSpc>
                <a:spcBef>
                  <a:spcPct val="0"/>
                </a:spcBef>
                <a:spcAft>
                  <a:spcPct val="35000"/>
                </a:spcAft>
              </a:pPr>
              <a:endParaRPr lang="en-US" sz="933" dirty="0"/>
            </a:p>
          </p:txBody>
        </p:sp>
        <p:sp>
          <p:nvSpPr>
            <p:cNvPr id="22" name="Freeform 40">
              <a:extLst>
                <a:ext uri="{FF2B5EF4-FFF2-40B4-BE49-F238E27FC236}">
                  <a16:creationId xmlns:a16="http://schemas.microsoft.com/office/drawing/2014/main" id="{8AEE987A-C99D-49AE-B6DA-DEE2880F3423}"/>
                </a:ext>
              </a:extLst>
            </p:cNvPr>
            <p:cNvSpPr/>
            <p:nvPr/>
          </p:nvSpPr>
          <p:spPr>
            <a:xfrm>
              <a:off x="3200400" y="5233618"/>
              <a:ext cx="2743200" cy="418205"/>
            </a:xfrm>
            <a:custGeom>
              <a:avLst/>
              <a:gdLst>
                <a:gd name="connsiteX0" fmla="*/ 0 w 3446531"/>
                <a:gd name="connsiteY0" fmla="*/ 41821 h 418205"/>
                <a:gd name="connsiteX1" fmla="*/ 12249 w 3446531"/>
                <a:gd name="connsiteY1" fmla="*/ 12249 h 418205"/>
                <a:gd name="connsiteX2" fmla="*/ 41821 w 3446531"/>
                <a:gd name="connsiteY2" fmla="*/ 0 h 418205"/>
                <a:gd name="connsiteX3" fmla="*/ 3404710 w 3446531"/>
                <a:gd name="connsiteY3" fmla="*/ 0 h 418205"/>
                <a:gd name="connsiteX4" fmla="*/ 3434282 w 3446531"/>
                <a:gd name="connsiteY4" fmla="*/ 12249 h 418205"/>
                <a:gd name="connsiteX5" fmla="*/ 3446531 w 3446531"/>
                <a:gd name="connsiteY5" fmla="*/ 41821 h 418205"/>
                <a:gd name="connsiteX6" fmla="*/ 3446531 w 3446531"/>
                <a:gd name="connsiteY6" fmla="*/ 376384 h 418205"/>
                <a:gd name="connsiteX7" fmla="*/ 3434282 w 3446531"/>
                <a:gd name="connsiteY7" fmla="*/ 405956 h 418205"/>
                <a:gd name="connsiteX8" fmla="*/ 3404710 w 3446531"/>
                <a:gd name="connsiteY8" fmla="*/ 418205 h 418205"/>
                <a:gd name="connsiteX9" fmla="*/ 41821 w 3446531"/>
                <a:gd name="connsiteY9" fmla="*/ 418205 h 418205"/>
                <a:gd name="connsiteX10" fmla="*/ 12249 w 3446531"/>
                <a:gd name="connsiteY10" fmla="*/ 405956 h 418205"/>
                <a:gd name="connsiteX11" fmla="*/ 0 w 3446531"/>
                <a:gd name="connsiteY11" fmla="*/ 376384 h 418205"/>
                <a:gd name="connsiteX12" fmla="*/ 0 w 3446531"/>
                <a:gd name="connsiteY12" fmla="*/ 41821 h 41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46531" h="418205">
                  <a:moveTo>
                    <a:pt x="0" y="41821"/>
                  </a:moveTo>
                  <a:cubicBezTo>
                    <a:pt x="0" y="30729"/>
                    <a:pt x="4406" y="20092"/>
                    <a:pt x="12249" y="12249"/>
                  </a:cubicBezTo>
                  <a:cubicBezTo>
                    <a:pt x="20092" y="4406"/>
                    <a:pt x="30729" y="0"/>
                    <a:pt x="41821" y="0"/>
                  </a:cubicBezTo>
                  <a:lnTo>
                    <a:pt x="3404710" y="0"/>
                  </a:lnTo>
                  <a:cubicBezTo>
                    <a:pt x="3415802" y="0"/>
                    <a:pt x="3426439" y="4406"/>
                    <a:pt x="3434282" y="12249"/>
                  </a:cubicBezTo>
                  <a:cubicBezTo>
                    <a:pt x="3442125" y="20092"/>
                    <a:pt x="3446531" y="30729"/>
                    <a:pt x="3446531" y="41821"/>
                  </a:cubicBezTo>
                  <a:lnTo>
                    <a:pt x="3446531" y="376384"/>
                  </a:lnTo>
                  <a:cubicBezTo>
                    <a:pt x="3446531" y="387476"/>
                    <a:pt x="3442125" y="398113"/>
                    <a:pt x="3434282" y="405956"/>
                  </a:cubicBezTo>
                  <a:cubicBezTo>
                    <a:pt x="3426439" y="413799"/>
                    <a:pt x="3415802" y="418205"/>
                    <a:pt x="3404710" y="418205"/>
                  </a:cubicBezTo>
                  <a:lnTo>
                    <a:pt x="41821" y="418205"/>
                  </a:lnTo>
                  <a:cubicBezTo>
                    <a:pt x="30729" y="418205"/>
                    <a:pt x="20092" y="413799"/>
                    <a:pt x="12249" y="405956"/>
                  </a:cubicBezTo>
                  <a:cubicBezTo>
                    <a:pt x="4406" y="398113"/>
                    <a:pt x="0" y="387476"/>
                    <a:pt x="0" y="376384"/>
                  </a:cubicBezTo>
                  <a:lnTo>
                    <a:pt x="0" y="418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372" tIns="82372" rIns="82372" bIns="82372" numCol="1" spcCol="1270" anchor="ctr" anchorCtr="0">
              <a:noAutofit/>
            </a:bodyPr>
            <a:lstStyle/>
            <a:p>
              <a:pPr algn="ctr" defTabSz="770447">
                <a:lnSpc>
                  <a:spcPct val="90000"/>
                </a:lnSpc>
                <a:spcBef>
                  <a:spcPct val="0"/>
                </a:spcBef>
                <a:spcAft>
                  <a:spcPct val="35000"/>
                </a:spcAft>
              </a:pPr>
              <a:r>
                <a:rPr lang="en-US" sz="1600" dirty="0"/>
                <a:t>Results and Lessons learnt</a:t>
              </a:r>
            </a:p>
          </p:txBody>
        </p:sp>
      </p:grpSp>
      <p:sp>
        <p:nvSpPr>
          <p:cNvPr id="23" name="Rectangle 22">
            <a:extLst>
              <a:ext uri="{FF2B5EF4-FFF2-40B4-BE49-F238E27FC236}">
                <a16:creationId xmlns:a16="http://schemas.microsoft.com/office/drawing/2014/main" id="{5412D6CD-71CE-4ECF-86CB-BBC46F07C477}"/>
              </a:ext>
            </a:extLst>
          </p:cNvPr>
          <p:cNvSpPr/>
          <p:nvPr/>
        </p:nvSpPr>
        <p:spPr>
          <a:xfrm>
            <a:off x="7416800" y="437361"/>
            <a:ext cx="3860800" cy="11176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buFont typeface="Arial" pitchFamily="34" charset="0"/>
              <a:buChar char="•"/>
            </a:pPr>
            <a:r>
              <a:rPr lang="en-US" sz="1333" dirty="0"/>
              <a:t>Define PPM Objective</a:t>
            </a:r>
          </a:p>
          <a:p>
            <a:pPr>
              <a:buFont typeface="Arial" pitchFamily="34" charset="0"/>
              <a:buChar char="•"/>
            </a:pPr>
            <a:r>
              <a:rPr lang="en-US" sz="1333" dirty="0"/>
              <a:t>Define Lifecycle Scope</a:t>
            </a:r>
          </a:p>
          <a:p>
            <a:pPr>
              <a:buFont typeface="Arial" pitchFamily="34" charset="0"/>
              <a:buChar char="•"/>
            </a:pPr>
            <a:r>
              <a:rPr lang="en-US" sz="1333" dirty="0"/>
              <a:t>Program Thresholds</a:t>
            </a:r>
          </a:p>
          <a:p>
            <a:pPr>
              <a:buFont typeface="Arial" pitchFamily="34" charset="0"/>
              <a:buChar char="•"/>
            </a:pPr>
            <a:r>
              <a:rPr lang="en-US" sz="1333" dirty="0"/>
              <a:t>Lifecycle Selection  - Standard Options</a:t>
            </a:r>
          </a:p>
        </p:txBody>
      </p:sp>
      <p:sp>
        <p:nvSpPr>
          <p:cNvPr id="24" name="Rectangle 23">
            <a:extLst>
              <a:ext uri="{FF2B5EF4-FFF2-40B4-BE49-F238E27FC236}">
                <a16:creationId xmlns:a16="http://schemas.microsoft.com/office/drawing/2014/main" id="{C6D5D3D8-FC2D-413C-9CD4-31272FA1CC35}"/>
              </a:ext>
            </a:extLst>
          </p:cNvPr>
          <p:cNvSpPr/>
          <p:nvPr/>
        </p:nvSpPr>
        <p:spPr>
          <a:xfrm>
            <a:off x="7416800" y="1271183"/>
            <a:ext cx="3860800" cy="11176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buFont typeface="Arial" pitchFamily="34" charset="0"/>
              <a:buChar char="•"/>
            </a:pPr>
            <a:r>
              <a:rPr lang="en-US" sz="1333" dirty="0"/>
              <a:t>Establish baseline</a:t>
            </a:r>
          </a:p>
          <a:p>
            <a:pPr>
              <a:buFont typeface="Arial" pitchFamily="34" charset="0"/>
              <a:buChar char="•"/>
            </a:pPr>
            <a:r>
              <a:rPr lang="en-US" sz="1333" dirty="0"/>
              <a:t>Identify Distribution</a:t>
            </a:r>
          </a:p>
          <a:p>
            <a:pPr>
              <a:buFont typeface="Arial" pitchFamily="34" charset="0"/>
              <a:buChar char="•"/>
            </a:pPr>
            <a:r>
              <a:rPr lang="en-US" sz="1333" dirty="0"/>
              <a:t>Define Correlation</a:t>
            </a:r>
          </a:p>
        </p:txBody>
      </p:sp>
      <p:sp>
        <p:nvSpPr>
          <p:cNvPr id="25" name="Rectangle 24">
            <a:extLst>
              <a:ext uri="{FF2B5EF4-FFF2-40B4-BE49-F238E27FC236}">
                <a16:creationId xmlns:a16="http://schemas.microsoft.com/office/drawing/2014/main" id="{34861017-FAFB-494B-9051-8CE93AB6D4F3}"/>
              </a:ext>
            </a:extLst>
          </p:cNvPr>
          <p:cNvSpPr/>
          <p:nvPr/>
        </p:nvSpPr>
        <p:spPr>
          <a:xfrm>
            <a:off x="7443740" y="1859761"/>
            <a:ext cx="3860800" cy="1524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buFont typeface="Arial" pitchFamily="34" charset="0"/>
              <a:buChar char="•"/>
            </a:pPr>
            <a:r>
              <a:rPr lang="en-US" sz="1333" dirty="0"/>
              <a:t>Develop a Model</a:t>
            </a:r>
          </a:p>
          <a:p>
            <a:pPr>
              <a:buFont typeface="Arial" pitchFamily="34" charset="0"/>
              <a:buChar char="•"/>
            </a:pPr>
            <a:r>
              <a:rPr lang="en-US" sz="1333" dirty="0"/>
              <a:t>Define Assumptions</a:t>
            </a:r>
          </a:p>
          <a:p>
            <a:pPr>
              <a:buFont typeface="Arial" pitchFamily="34" charset="0"/>
              <a:buChar char="•"/>
            </a:pPr>
            <a:r>
              <a:rPr lang="en-US" sz="1333" dirty="0"/>
              <a:t>Define Correlation</a:t>
            </a:r>
          </a:p>
          <a:p>
            <a:pPr>
              <a:buFont typeface="Arial" pitchFamily="34" charset="0"/>
              <a:buChar char="•"/>
            </a:pPr>
            <a:r>
              <a:rPr lang="en-US" sz="1333" dirty="0"/>
              <a:t>Link performance measures</a:t>
            </a:r>
          </a:p>
          <a:p>
            <a:pPr>
              <a:buFont typeface="Arial" pitchFamily="34" charset="0"/>
              <a:buChar char="•"/>
            </a:pPr>
            <a:r>
              <a:rPr lang="en-US" sz="1333" dirty="0"/>
              <a:t>Simulate the Model</a:t>
            </a:r>
          </a:p>
          <a:p>
            <a:pPr>
              <a:buFont typeface="Arial" pitchFamily="34" charset="0"/>
              <a:buChar char="•"/>
            </a:pPr>
            <a:r>
              <a:rPr lang="en-US" sz="1333" dirty="0"/>
              <a:t>What if analysis</a:t>
            </a:r>
          </a:p>
        </p:txBody>
      </p:sp>
      <p:sp>
        <p:nvSpPr>
          <p:cNvPr id="26" name="Rectangle 25">
            <a:extLst>
              <a:ext uri="{FF2B5EF4-FFF2-40B4-BE49-F238E27FC236}">
                <a16:creationId xmlns:a16="http://schemas.microsoft.com/office/drawing/2014/main" id="{AA1F744D-34FA-46AF-8FEC-967A6DB6C5BE}"/>
              </a:ext>
            </a:extLst>
          </p:cNvPr>
          <p:cNvSpPr/>
          <p:nvPr/>
        </p:nvSpPr>
        <p:spPr>
          <a:xfrm>
            <a:off x="7416800" y="3036919"/>
            <a:ext cx="3860800" cy="83732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buFont typeface="Arial" pitchFamily="34" charset="0"/>
              <a:buChar char="•"/>
            </a:pPr>
            <a:r>
              <a:rPr lang="en-US" sz="1333" dirty="0"/>
              <a:t>Sensitivity Chart Analysis</a:t>
            </a:r>
          </a:p>
          <a:p>
            <a:pPr>
              <a:buFont typeface="Arial" pitchFamily="34" charset="0"/>
              <a:buChar char="•"/>
            </a:pPr>
            <a:r>
              <a:rPr lang="en-US" sz="1333" dirty="0"/>
              <a:t>Improvement </a:t>
            </a:r>
          </a:p>
          <a:p>
            <a:pPr>
              <a:buFont typeface="Arial" pitchFamily="34" charset="0"/>
              <a:buChar char="•"/>
            </a:pPr>
            <a:r>
              <a:rPr lang="en-US" sz="1333" dirty="0"/>
              <a:t>Defect Prevention and Problem Prevention</a:t>
            </a:r>
          </a:p>
        </p:txBody>
      </p:sp>
      <p:sp>
        <p:nvSpPr>
          <p:cNvPr id="27" name="Rectangle 26">
            <a:extLst>
              <a:ext uri="{FF2B5EF4-FFF2-40B4-BE49-F238E27FC236}">
                <a16:creationId xmlns:a16="http://schemas.microsoft.com/office/drawing/2014/main" id="{F062C97D-A3AD-4098-B37F-649F1C83954C}"/>
              </a:ext>
            </a:extLst>
          </p:cNvPr>
          <p:cNvSpPr/>
          <p:nvPr/>
        </p:nvSpPr>
        <p:spPr>
          <a:xfrm>
            <a:off x="7416800" y="3786655"/>
            <a:ext cx="3860800" cy="11176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buFont typeface="Arial" pitchFamily="34" charset="0"/>
              <a:buChar char="•"/>
            </a:pPr>
            <a:r>
              <a:rPr lang="en-US" sz="1333" dirty="0"/>
              <a:t>Recalibration - Effort</a:t>
            </a:r>
          </a:p>
          <a:p>
            <a:pPr>
              <a:buFont typeface="Arial" pitchFamily="34" charset="0"/>
              <a:buChar char="•"/>
            </a:pPr>
            <a:r>
              <a:rPr lang="en-US" sz="1333" dirty="0"/>
              <a:t>Recalibration – Defect removed</a:t>
            </a:r>
          </a:p>
          <a:p>
            <a:pPr>
              <a:buFont typeface="Arial" pitchFamily="34" charset="0"/>
              <a:buChar char="•"/>
            </a:pPr>
            <a:r>
              <a:rPr lang="en-US" sz="1333" dirty="0"/>
              <a:t>Defect Injected – Hypothesis Testing</a:t>
            </a:r>
          </a:p>
          <a:p>
            <a:pPr>
              <a:buFont typeface="Arial" pitchFamily="34" charset="0"/>
              <a:buChar char="•"/>
            </a:pPr>
            <a:r>
              <a:rPr lang="en-US" sz="1333" dirty="0"/>
              <a:t>Recalibration – Defect curtailing</a:t>
            </a:r>
          </a:p>
        </p:txBody>
      </p:sp>
      <p:sp>
        <p:nvSpPr>
          <p:cNvPr id="28" name="Rectangle 27">
            <a:extLst>
              <a:ext uri="{FF2B5EF4-FFF2-40B4-BE49-F238E27FC236}">
                <a16:creationId xmlns:a16="http://schemas.microsoft.com/office/drawing/2014/main" id="{49E2AAA1-B3BA-4FA4-B000-E2F46123D87D}"/>
              </a:ext>
            </a:extLst>
          </p:cNvPr>
          <p:cNvSpPr/>
          <p:nvPr/>
        </p:nvSpPr>
        <p:spPr>
          <a:xfrm>
            <a:off x="7416800" y="4620476"/>
            <a:ext cx="3860800" cy="11176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buFont typeface="Arial" pitchFamily="34" charset="0"/>
              <a:buChar char="•"/>
            </a:pPr>
            <a:r>
              <a:rPr lang="en-US" sz="1333" dirty="0"/>
              <a:t>Sub process Tracking</a:t>
            </a:r>
          </a:p>
          <a:p>
            <a:pPr>
              <a:buFont typeface="Arial" pitchFamily="34" charset="0"/>
              <a:buChar char="•"/>
            </a:pPr>
            <a:r>
              <a:rPr lang="en-US" sz="1333" dirty="0"/>
              <a:t>Entering Actuals</a:t>
            </a:r>
          </a:p>
          <a:p>
            <a:pPr>
              <a:buFont typeface="Arial" pitchFamily="34" charset="0"/>
              <a:buChar char="•"/>
            </a:pPr>
            <a:r>
              <a:rPr lang="en-US" sz="1333" dirty="0"/>
              <a:t>Baseline Analysis</a:t>
            </a:r>
          </a:p>
          <a:p>
            <a:pPr>
              <a:buFont typeface="Arial" pitchFamily="34" charset="0"/>
              <a:buChar char="•"/>
            </a:pPr>
            <a:r>
              <a:rPr lang="en-US" sz="1333" dirty="0"/>
              <a:t>Curtailing</a:t>
            </a:r>
          </a:p>
        </p:txBody>
      </p:sp>
      <p:sp>
        <p:nvSpPr>
          <p:cNvPr id="29" name="Pentagon 51">
            <a:extLst>
              <a:ext uri="{FF2B5EF4-FFF2-40B4-BE49-F238E27FC236}">
                <a16:creationId xmlns:a16="http://schemas.microsoft.com/office/drawing/2014/main" id="{9F0DF3BE-8A65-45D4-A772-957283FB7782}"/>
              </a:ext>
            </a:extLst>
          </p:cNvPr>
          <p:cNvSpPr/>
          <p:nvPr/>
        </p:nvSpPr>
        <p:spPr>
          <a:xfrm>
            <a:off x="711200" y="1004919"/>
            <a:ext cx="1828800" cy="914400"/>
          </a:xfrm>
          <a:prstGeom prst="homePlate">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t>Planning Phase</a:t>
            </a:r>
          </a:p>
        </p:txBody>
      </p:sp>
      <p:sp>
        <p:nvSpPr>
          <p:cNvPr id="30" name="Pentagon 52">
            <a:extLst>
              <a:ext uri="{FF2B5EF4-FFF2-40B4-BE49-F238E27FC236}">
                <a16:creationId xmlns:a16="http://schemas.microsoft.com/office/drawing/2014/main" id="{29E08F46-F04F-4E44-8EBD-0022A8236D35}"/>
              </a:ext>
            </a:extLst>
          </p:cNvPr>
          <p:cNvSpPr/>
          <p:nvPr/>
        </p:nvSpPr>
        <p:spPr>
          <a:xfrm>
            <a:off x="711200" y="2630519"/>
            <a:ext cx="1828800" cy="914400"/>
          </a:xfrm>
          <a:prstGeom prst="homePlate">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t>Modeling Phase</a:t>
            </a:r>
          </a:p>
        </p:txBody>
      </p:sp>
      <p:sp>
        <p:nvSpPr>
          <p:cNvPr id="31" name="Pentagon 53">
            <a:extLst>
              <a:ext uri="{FF2B5EF4-FFF2-40B4-BE49-F238E27FC236}">
                <a16:creationId xmlns:a16="http://schemas.microsoft.com/office/drawing/2014/main" id="{7797DB8B-D850-46A1-98DB-3F83AC694B02}"/>
              </a:ext>
            </a:extLst>
          </p:cNvPr>
          <p:cNvSpPr/>
          <p:nvPr/>
        </p:nvSpPr>
        <p:spPr>
          <a:xfrm>
            <a:off x="711200" y="4357719"/>
            <a:ext cx="1828800" cy="914400"/>
          </a:xfrm>
          <a:prstGeom prst="homePlate">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t>Execution Phase</a:t>
            </a:r>
          </a:p>
        </p:txBody>
      </p:sp>
      <p:sp>
        <p:nvSpPr>
          <p:cNvPr id="32" name="Pentagon 54">
            <a:extLst>
              <a:ext uri="{FF2B5EF4-FFF2-40B4-BE49-F238E27FC236}">
                <a16:creationId xmlns:a16="http://schemas.microsoft.com/office/drawing/2014/main" id="{5D9B3028-D6F5-4AC9-BEDA-AFA3AB218F93}"/>
              </a:ext>
            </a:extLst>
          </p:cNvPr>
          <p:cNvSpPr/>
          <p:nvPr/>
        </p:nvSpPr>
        <p:spPr>
          <a:xfrm>
            <a:off x="711200" y="5678519"/>
            <a:ext cx="1828800" cy="914400"/>
          </a:xfrm>
          <a:prstGeom prst="homePlate">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t>Post Execution Phase</a:t>
            </a:r>
          </a:p>
        </p:txBody>
      </p:sp>
      <p:sp>
        <p:nvSpPr>
          <p:cNvPr id="33" name="Striped Right Arrow 55">
            <a:extLst>
              <a:ext uri="{FF2B5EF4-FFF2-40B4-BE49-F238E27FC236}">
                <a16:creationId xmlns:a16="http://schemas.microsoft.com/office/drawing/2014/main" id="{46A2B5DC-33C7-4CA5-93DA-EA05935922B8}"/>
              </a:ext>
            </a:extLst>
          </p:cNvPr>
          <p:cNvSpPr/>
          <p:nvPr/>
        </p:nvSpPr>
        <p:spPr>
          <a:xfrm>
            <a:off x="6463864" y="792961"/>
            <a:ext cx="914400" cy="406400"/>
          </a:xfrm>
          <a:prstGeom prst="stripedRightArrow">
            <a:avLst/>
          </a:prstGeom>
          <a:gradFill flip="none" rotWithShape="1">
            <a:gsLst>
              <a:gs pos="0">
                <a:schemeClr val="accent1"/>
              </a:gs>
              <a:gs pos="50000">
                <a:schemeClr val="accent1">
                  <a:lumMod val="60000"/>
                  <a:lumOff val="40000"/>
                </a:schemeClr>
              </a:gs>
              <a:gs pos="100000">
                <a:schemeClr val="accent1">
                  <a:tint val="23500"/>
                  <a:satMod val="160000"/>
                </a:schemeClr>
              </a:gs>
            </a:gsLst>
            <a:lin ang="10800000" scaled="1"/>
            <a:tileRect/>
          </a:gradFill>
          <a:ln w="22225">
            <a:noFill/>
          </a:ln>
          <a:effectLst>
            <a:outerShdw algn="ctr" rotWithShape="0">
              <a:srgbClr val="000000">
                <a:alpha val="43137"/>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a:p>
        </p:txBody>
      </p:sp>
      <p:sp>
        <p:nvSpPr>
          <p:cNvPr id="34" name="Striped Right Arrow 58">
            <a:extLst>
              <a:ext uri="{FF2B5EF4-FFF2-40B4-BE49-F238E27FC236}">
                <a16:creationId xmlns:a16="http://schemas.microsoft.com/office/drawing/2014/main" id="{582B2D73-9DD9-4955-A9CD-763C38110D3F}"/>
              </a:ext>
            </a:extLst>
          </p:cNvPr>
          <p:cNvSpPr/>
          <p:nvPr/>
        </p:nvSpPr>
        <p:spPr>
          <a:xfrm>
            <a:off x="6463864" y="1626783"/>
            <a:ext cx="914400" cy="406400"/>
          </a:xfrm>
          <a:prstGeom prst="stripedRightArrow">
            <a:avLst/>
          </a:prstGeom>
          <a:gradFill flip="none" rotWithShape="1">
            <a:gsLst>
              <a:gs pos="0">
                <a:schemeClr val="accent1"/>
              </a:gs>
              <a:gs pos="50000">
                <a:schemeClr val="accent1">
                  <a:lumMod val="60000"/>
                  <a:lumOff val="40000"/>
                </a:schemeClr>
              </a:gs>
              <a:gs pos="100000">
                <a:schemeClr val="accent1">
                  <a:tint val="23500"/>
                  <a:satMod val="160000"/>
                </a:schemeClr>
              </a:gs>
            </a:gsLst>
            <a:lin ang="10800000" scaled="1"/>
            <a:tileRect/>
          </a:gradFill>
          <a:ln w="22225">
            <a:noFill/>
          </a:ln>
          <a:effectLst>
            <a:outerShdw algn="ctr" rotWithShape="0">
              <a:srgbClr val="000000">
                <a:alpha val="43137"/>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a:p>
        </p:txBody>
      </p:sp>
      <p:sp>
        <p:nvSpPr>
          <p:cNvPr id="35" name="Striped Right Arrow 59">
            <a:extLst>
              <a:ext uri="{FF2B5EF4-FFF2-40B4-BE49-F238E27FC236}">
                <a16:creationId xmlns:a16="http://schemas.microsoft.com/office/drawing/2014/main" id="{C1C9174E-D5E4-409C-BAF7-60356D538759}"/>
              </a:ext>
            </a:extLst>
          </p:cNvPr>
          <p:cNvSpPr/>
          <p:nvPr/>
        </p:nvSpPr>
        <p:spPr>
          <a:xfrm>
            <a:off x="6463864" y="2376519"/>
            <a:ext cx="914400" cy="406400"/>
          </a:xfrm>
          <a:prstGeom prst="stripedRightArrow">
            <a:avLst/>
          </a:prstGeom>
          <a:gradFill flip="none" rotWithShape="1">
            <a:gsLst>
              <a:gs pos="0">
                <a:schemeClr val="accent1"/>
              </a:gs>
              <a:gs pos="50000">
                <a:schemeClr val="accent1">
                  <a:lumMod val="60000"/>
                  <a:lumOff val="40000"/>
                </a:schemeClr>
              </a:gs>
              <a:gs pos="100000">
                <a:schemeClr val="accent1">
                  <a:tint val="23500"/>
                  <a:satMod val="160000"/>
                </a:schemeClr>
              </a:gs>
            </a:gsLst>
            <a:lin ang="10800000" scaled="1"/>
            <a:tileRect/>
          </a:gradFill>
          <a:ln w="22225">
            <a:noFill/>
          </a:ln>
          <a:effectLst>
            <a:outerShdw algn="ctr" rotWithShape="0">
              <a:srgbClr val="000000">
                <a:alpha val="43137"/>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a:p>
        </p:txBody>
      </p:sp>
      <p:sp>
        <p:nvSpPr>
          <p:cNvPr id="36" name="Striped Right Arrow 60">
            <a:extLst>
              <a:ext uri="{FF2B5EF4-FFF2-40B4-BE49-F238E27FC236}">
                <a16:creationId xmlns:a16="http://schemas.microsoft.com/office/drawing/2014/main" id="{FEDF4AB2-8D04-4DCF-83C6-3DB6951ADEF5}"/>
              </a:ext>
            </a:extLst>
          </p:cNvPr>
          <p:cNvSpPr/>
          <p:nvPr/>
        </p:nvSpPr>
        <p:spPr>
          <a:xfrm>
            <a:off x="6463864" y="3252383"/>
            <a:ext cx="914400" cy="406400"/>
          </a:xfrm>
          <a:prstGeom prst="stripedRightArrow">
            <a:avLst/>
          </a:prstGeom>
          <a:gradFill flip="none" rotWithShape="1">
            <a:gsLst>
              <a:gs pos="0">
                <a:schemeClr val="accent1"/>
              </a:gs>
              <a:gs pos="50000">
                <a:schemeClr val="accent1">
                  <a:lumMod val="60000"/>
                  <a:lumOff val="40000"/>
                </a:schemeClr>
              </a:gs>
              <a:gs pos="100000">
                <a:schemeClr val="accent1">
                  <a:tint val="23500"/>
                  <a:satMod val="160000"/>
                </a:schemeClr>
              </a:gs>
            </a:gsLst>
            <a:lin ang="10800000" scaled="1"/>
            <a:tileRect/>
          </a:gradFill>
          <a:ln w="22225">
            <a:noFill/>
          </a:ln>
          <a:effectLst>
            <a:outerShdw algn="ctr" rotWithShape="0">
              <a:srgbClr val="000000">
                <a:alpha val="43137"/>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a:p>
        </p:txBody>
      </p:sp>
      <p:sp>
        <p:nvSpPr>
          <p:cNvPr id="37" name="Striped Right Arrow 61">
            <a:extLst>
              <a:ext uri="{FF2B5EF4-FFF2-40B4-BE49-F238E27FC236}">
                <a16:creationId xmlns:a16="http://schemas.microsoft.com/office/drawing/2014/main" id="{BD7EAE57-0A3D-4F48-9707-685B4CBC25A8}"/>
              </a:ext>
            </a:extLst>
          </p:cNvPr>
          <p:cNvSpPr/>
          <p:nvPr/>
        </p:nvSpPr>
        <p:spPr>
          <a:xfrm>
            <a:off x="6463864" y="4142255"/>
            <a:ext cx="914400" cy="406400"/>
          </a:xfrm>
          <a:prstGeom prst="stripedRightArrow">
            <a:avLst/>
          </a:prstGeom>
          <a:gradFill flip="none" rotWithShape="1">
            <a:gsLst>
              <a:gs pos="0">
                <a:schemeClr val="accent1"/>
              </a:gs>
              <a:gs pos="50000">
                <a:schemeClr val="accent1">
                  <a:lumMod val="60000"/>
                  <a:lumOff val="40000"/>
                </a:schemeClr>
              </a:gs>
              <a:gs pos="100000">
                <a:schemeClr val="accent1">
                  <a:tint val="23500"/>
                  <a:satMod val="160000"/>
                </a:schemeClr>
              </a:gs>
            </a:gsLst>
            <a:lin ang="10800000" scaled="1"/>
            <a:tileRect/>
          </a:gradFill>
          <a:ln w="22225">
            <a:noFill/>
          </a:ln>
          <a:effectLst>
            <a:outerShdw algn="ctr" rotWithShape="0">
              <a:srgbClr val="000000">
                <a:alpha val="43137"/>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a:p>
        </p:txBody>
      </p:sp>
      <p:sp>
        <p:nvSpPr>
          <p:cNvPr id="38" name="Striped Right Arrow 62">
            <a:extLst>
              <a:ext uri="{FF2B5EF4-FFF2-40B4-BE49-F238E27FC236}">
                <a16:creationId xmlns:a16="http://schemas.microsoft.com/office/drawing/2014/main" id="{8B2590C8-409B-4E96-941C-B60340F72CFB}"/>
              </a:ext>
            </a:extLst>
          </p:cNvPr>
          <p:cNvSpPr/>
          <p:nvPr/>
        </p:nvSpPr>
        <p:spPr>
          <a:xfrm>
            <a:off x="6463864" y="4976076"/>
            <a:ext cx="914400" cy="406400"/>
          </a:xfrm>
          <a:prstGeom prst="stripedRightArrow">
            <a:avLst/>
          </a:prstGeom>
          <a:gradFill flip="none" rotWithShape="1">
            <a:gsLst>
              <a:gs pos="0">
                <a:schemeClr val="accent1"/>
              </a:gs>
              <a:gs pos="50000">
                <a:schemeClr val="accent1">
                  <a:lumMod val="60000"/>
                  <a:lumOff val="40000"/>
                </a:schemeClr>
              </a:gs>
              <a:gs pos="100000">
                <a:schemeClr val="accent1">
                  <a:tint val="23500"/>
                  <a:satMod val="160000"/>
                </a:schemeClr>
              </a:gs>
            </a:gsLst>
            <a:lin ang="10800000" scaled="1"/>
            <a:tileRect/>
          </a:gradFill>
          <a:ln w="22225">
            <a:noFill/>
          </a:ln>
          <a:effectLst>
            <a:outerShdw algn="ctr" rotWithShape="0">
              <a:srgbClr val="000000">
                <a:alpha val="43137"/>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a:p>
        </p:txBody>
      </p:sp>
    </p:spTree>
    <p:extLst>
      <p:ext uri="{BB962C8B-B14F-4D97-AF65-F5344CB8AC3E}">
        <p14:creationId xmlns:p14="http://schemas.microsoft.com/office/powerpoint/2010/main" val="2763146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4"/>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36"/>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6"/>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37"/>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7"/>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38"/>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56733" y="196264"/>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latin typeface="Arial" pitchFamily="34" charset="0"/>
              </a:rPr>
              <a:t>What if Analysis</a:t>
            </a:r>
            <a:endParaRPr lang="en-US" sz="2667" dirty="0">
              <a:solidFill>
                <a:schemeClr val="accent1">
                  <a:lumMod val="75000"/>
                </a:schemeClr>
              </a:solidFill>
            </a:endParaRPr>
          </a:p>
        </p:txBody>
      </p:sp>
      <p:sp>
        <p:nvSpPr>
          <p:cNvPr id="2" name="Rectangle 1">
            <a:extLst>
              <a:ext uri="{FF2B5EF4-FFF2-40B4-BE49-F238E27FC236}">
                <a16:creationId xmlns:a16="http://schemas.microsoft.com/office/drawing/2014/main" id="{0B848500-E2E7-4580-87AC-86DC2A162AD1}"/>
              </a:ext>
            </a:extLst>
          </p:cNvPr>
          <p:cNvSpPr/>
          <p:nvPr/>
        </p:nvSpPr>
        <p:spPr>
          <a:xfrm>
            <a:off x="184585" y="792838"/>
            <a:ext cx="10375912" cy="3913379"/>
          </a:xfrm>
          <a:prstGeom prst="rect">
            <a:avLst/>
          </a:prstGeom>
        </p:spPr>
        <p:txBody>
          <a:bodyPr wrap="square">
            <a:spAutoFit/>
          </a:bodyPr>
          <a:lstStyle/>
          <a:p>
            <a:pPr marL="380990" indent="-380990">
              <a:lnSpc>
                <a:spcPct val="150000"/>
              </a:lnSpc>
              <a:buFont typeface="Wingdings" panose="05000000000000000000" pitchFamily="2" charset="2"/>
              <a:buChar char="§"/>
            </a:pPr>
            <a:r>
              <a:rPr lang="en-US" sz="1867" dirty="0"/>
              <a:t>Select the best alternative based on the certainties of achieving the targeted performance measures. </a:t>
            </a:r>
          </a:p>
          <a:p>
            <a:pPr marL="380990" indent="-380990">
              <a:lnSpc>
                <a:spcPct val="150000"/>
              </a:lnSpc>
              <a:buFont typeface="Wingdings" panose="05000000000000000000" pitchFamily="2" charset="2"/>
              <a:buChar char="§"/>
            </a:pPr>
            <a:r>
              <a:rPr lang="en-US" sz="1867" dirty="0"/>
              <a:t>The selected alternative should have the certainties higher than the threshold limit set for the performance measures. </a:t>
            </a:r>
          </a:p>
          <a:p>
            <a:pPr marL="380990" indent="-380990">
              <a:lnSpc>
                <a:spcPct val="150000"/>
              </a:lnSpc>
              <a:buFont typeface="Wingdings" panose="05000000000000000000" pitchFamily="2" charset="2"/>
              <a:buChar char="§"/>
            </a:pPr>
            <a:r>
              <a:rPr lang="en-US" sz="1867" dirty="0"/>
              <a:t>Further analysis can be done to improve the certainty of the selected alternative.</a:t>
            </a:r>
          </a:p>
          <a:p>
            <a:pPr marL="380990" indent="-380990">
              <a:lnSpc>
                <a:spcPct val="150000"/>
              </a:lnSpc>
              <a:buFont typeface="Wingdings" panose="05000000000000000000" pitchFamily="2" charset="2"/>
              <a:buChar char="§"/>
            </a:pPr>
            <a:endParaRPr lang="en-US" sz="1867" dirty="0">
              <a:solidFill>
                <a:schemeClr val="accent4"/>
              </a:solidFill>
            </a:endParaRPr>
          </a:p>
          <a:p>
            <a:pPr marL="380990" indent="-380990">
              <a:lnSpc>
                <a:spcPct val="150000"/>
              </a:lnSpc>
              <a:buFont typeface="Wingdings" panose="05000000000000000000" pitchFamily="2" charset="2"/>
              <a:buChar char="§"/>
            </a:pPr>
            <a:endParaRPr lang="en-US" sz="1867" dirty="0">
              <a:solidFill>
                <a:schemeClr val="accent4"/>
              </a:solidFill>
            </a:endParaRPr>
          </a:p>
          <a:p>
            <a:pPr marL="380990" indent="-380990">
              <a:lnSpc>
                <a:spcPct val="150000"/>
              </a:lnSpc>
              <a:buFont typeface="Wingdings" panose="05000000000000000000" pitchFamily="2" charset="2"/>
              <a:buChar char="§"/>
            </a:pPr>
            <a:r>
              <a:rPr lang="en-US" sz="1867" b="1" dirty="0">
                <a:latin typeface="Arial" pitchFamily="34" charset="0"/>
              </a:rPr>
              <a:t>Sample</a:t>
            </a:r>
            <a:endParaRPr lang="en-US" sz="1867" dirty="0">
              <a:latin typeface="Arial" pitchFamily="34" charset="0"/>
            </a:endParaRPr>
          </a:p>
          <a:p>
            <a:pPr marL="380990" indent="-380990">
              <a:lnSpc>
                <a:spcPct val="150000"/>
              </a:lnSpc>
              <a:buFont typeface="Wingdings" panose="05000000000000000000" pitchFamily="2" charset="2"/>
              <a:buChar char="§"/>
            </a:pPr>
            <a:endParaRPr lang="en-US" sz="1867" dirty="0">
              <a:solidFill>
                <a:schemeClr val="accent4"/>
              </a:solidFill>
            </a:endParaRPr>
          </a:p>
        </p:txBody>
      </p:sp>
      <p:grpSp>
        <p:nvGrpSpPr>
          <p:cNvPr id="11" name="Group 10">
            <a:extLst>
              <a:ext uri="{FF2B5EF4-FFF2-40B4-BE49-F238E27FC236}">
                <a16:creationId xmlns:a16="http://schemas.microsoft.com/office/drawing/2014/main" id="{EEB3AD19-2A67-469D-925F-D64518DA3F40}"/>
              </a:ext>
            </a:extLst>
          </p:cNvPr>
          <p:cNvGrpSpPr/>
          <p:nvPr/>
        </p:nvGrpSpPr>
        <p:grpSpPr>
          <a:xfrm>
            <a:off x="1479666" y="4390969"/>
            <a:ext cx="8470900" cy="1790700"/>
            <a:chOff x="1219200" y="1295400"/>
            <a:chExt cx="6353175" cy="1343025"/>
          </a:xfrm>
        </p:grpSpPr>
        <p:pic>
          <p:nvPicPr>
            <p:cNvPr id="13" name="Picture 11">
              <a:extLst>
                <a:ext uri="{FF2B5EF4-FFF2-40B4-BE49-F238E27FC236}">
                  <a16:creationId xmlns:a16="http://schemas.microsoft.com/office/drawing/2014/main" id="{3F21B772-CF73-4AA7-AD62-7D9AEFB7484A}"/>
                </a:ext>
              </a:extLst>
            </p:cNvPr>
            <p:cNvPicPr>
              <a:picLocks noChangeAspect="1" noChangeArrowheads="1"/>
            </p:cNvPicPr>
            <p:nvPr/>
          </p:nvPicPr>
          <p:blipFill>
            <a:blip r:embed="rId3" cstate="print"/>
            <a:srcRect/>
            <a:stretch>
              <a:fillRect/>
            </a:stretch>
          </p:blipFill>
          <p:spPr bwMode="auto">
            <a:xfrm>
              <a:off x="1219200" y="1295400"/>
              <a:ext cx="6353175" cy="1343025"/>
            </a:xfrm>
            <a:prstGeom prst="rect">
              <a:avLst/>
            </a:prstGeom>
            <a:noFill/>
            <a:ln w="9525">
              <a:noFill/>
              <a:miter lim="800000"/>
              <a:headEnd/>
              <a:tailEnd/>
            </a:ln>
          </p:spPr>
        </p:pic>
        <p:pic>
          <p:nvPicPr>
            <p:cNvPr id="14" name="Picture 13" descr="check-and-cross-marks-icon-pic.jpg">
              <a:extLst>
                <a:ext uri="{FF2B5EF4-FFF2-40B4-BE49-F238E27FC236}">
                  <a16:creationId xmlns:a16="http://schemas.microsoft.com/office/drawing/2014/main" id="{B000698F-F1CC-42E9-B0F5-4338D8412DAA}"/>
                </a:ext>
              </a:extLst>
            </p:cNvPr>
            <p:cNvPicPr>
              <a:picLocks noChangeAspect="1"/>
            </p:cNvPicPr>
            <p:nvPr/>
          </p:nvPicPr>
          <p:blipFill>
            <a:blip r:embed="rId4" cstate="print"/>
            <a:srcRect/>
            <a:stretch>
              <a:fillRect/>
            </a:stretch>
          </p:blipFill>
          <p:spPr bwMode="auto">
            <a:xfrm>
              <a:off x="6140450" y="2171700"/>
              <a:ext cx="409575" cy="323850"/>
            </a:xfrm>
            <a:prstGeom prst="rect">
              <a:avLst/>
            </a:prstGeom>
            <a:noFill/>
            <a:ln w="9525">
              <a:noFill/>
              <a:miter lim="800000"/>
              <a:headEnd/>
              <a:tailEnd/>
            </a:ln>
          </p:spPr>
        </p:pic>
        <p:pic>
          <p:nvPicPr>
            <p:cNvPr id="16" name="Picture 14" descr="check-and-cross-marks-icon-pic.jpg">
              <a:extLst>
                <a:ext uri="{FF2B5EF4-FFF2-40B4-BE49-F238E27FC236}">
                  <a16:creationId xmlns:a16="http://schemas.microsoft.com/office/drawing/2014/main" id="{B46F6C2C-8C79-469B-90EB-304F03C3B1ED}"/>
                </a:ext>
              </a:extLst>
            </p:cNvPr>
            <p:cNvPicPr>
              <a:picLocks noChangeAspect="1"/>
            </p:cNvPicPr>
            <p:nvPr/>
          </p:nvPicPr>
          <p:blipFill>
            <a:blip r:embed="rId5" cstate="print"/>
            <a:srcRect/>
            <a:stretch>
              <a:fillRect/>
            </a:stretch>
          </p:blipFill>
          <p:spPr bwMode="auto">
            <a:xfrm>
              <a:off x="6140450" y="1576388"/>
              <a:ext cx="342900" cy="314325"/>
            </a:xfrm>
            <a:prstGeom prst="rect">
              <a:avLst/>
            </a:prstGeom>
            <a:noFill/>
            <a:ln w="9525">
              <a:noFill/>
              <a:miter lim="800000"/>
              <a:headEnd/>
              <a:tailEnd/>
            </a:ln>
          </p:spPr>
        </p:pic>
      </p:grpSp>
    </p:spTree>
    <p:extLst>
      <p:ext uri="{BB962C8B-B14F-4D97-AF65-F5344CB8AC3E}">
        <p14:creationId xmlns:p14="http://schemas.microsoft.com/office/powerpoint/2010/main" val="3817293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56733" y="195132"/>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altLang="en-US" sz="2667" dirty="0">
                <a:solidFill>
                  <a:schemeClr val="accent1">
                    <a:lumMod val="75000"/>
                  </a:schemeClr>
                </a:solidFill>
              </a:rPr>
              <a:t>Simulate each step performance measure (Option 2.0)</a:t>
            </a:r>
            <a:endParaRPr lang="en-US" sz="2667" dirty="0">
              <a:solidFill>
                <a:schemeClr val="accent1">
                  <a:lumMod val="75000"/>
                </a:schemeClr>
              </a:solidFill>
            </a:endParaRPr>
          </a:p>
        </p:txBody>
      </p:sp>
      <p:grpSp>
        <p:nvGrpSpPr>
          <p:cNvPr id="12" name="Group 11">
            <a:extLst>
              <a:ext uri="{FF2B5EF4-FFF2-40B4-BE49-F238E27FC236}">
                <a16:creationId xmlns:a16="http://schemas.microsoft.com/office/drawing/2014/main" id="{550B22D2-DA98-4174-96A3-8DF1F798C9E9}"/>
              </a:ext>
            </a:extLst>
          </p:cNvPr>
          <p:cNvGrpSpPr/>
          <p:nvPr/>
        </p:nvGrpSpPr>
        <p:grpSpPr>
          <a:xfrm>
            <a:off x="269701" y="742141"/>
            <a:ext cx="5892800" cy="5969000"/>
            <a:chOff x="152400" y="990600"/>
            <a:chExt cx="4419600" cy="4476750"/>
          </a:xfrm>
        </p:grpSpPr>
        <p:pic>
          <p:nvPicPr>
            <p:cNvPr id="13" name="Picture 10">
              <a:extLst>
                <a:ext uri="{FF2B5EF4-FFF2-40B4-BE49-F238E27FC236}">
                  <a16:creationId xmlns:a16="http://schemas.microsoft.com/office/drawing/2014/main" id="{49A743AB-C7D6-4D11-AEBE-B2B62D246C29}"/>
                </a:ext>
              </a:extLst>
            </p:cNvPr>
            <p:cNvPicPr>
              <a:picLocks noChangeAspect="1" noChangeArrowheads="1"/>
            </p:cNvPicPr>
            <p:nvPr/>
          </p:nvPicPr>
          <p:blipFill>
            <a:blip r:embed="rId3" cstate="print"/>
            <a:srcRect/>
            <a:stretch>
              <a:fillRect/>
            </a:stretch>
          </p:blipFill>
          <p:spPr bwMode="auto">
            <a:xfrm>
              <a:off x="152400" y="990600"/>
              <a:ext cx="4419600" cy="4476750"/>
            </a:xfrm>
            <a:prstGeom prst="rect">
              <a:avLst/>
            </a:prstGeom>
            <a:noFill/>
            <a:ln w="9525">
              <a:noFill/>
              <a:miter lim="800000"/>
              <a:headEnd/>
              <a:tailEnd/>
            </a:ln>
          </p:spPr>
        </p:pic>
        <p:grpSp>
          <p:nvGrpSpPr>
            <p:cNvPr id="14" name="Group 13">
              <a:extLst>
                <a:ext uri="{FF2B5EF4-FFF2-40B4-BE49-F238E27FC236}">
                  <a16:creationId xmlns:a16="http://schemas.microsoft.com/office/drawing/2014/main" id="{91BB4CC5-0164-42B9-A33E-366D7E57E151}"/>
                </a:ext>
              </a:extLst>
            </p:cNvPr>
            <p:cNvGrpSpPr/>
            <p:nvPr/>
          </p:nvGrpSpPr>
          <p:grpSpPr>
            <a:xfrm>
              <a:off x="1234966" y="1447800"/>
              <a:ext cx="3337034" cy="2511971"/>
              <a:chOff x="3292366" y="1447800"/>
              <a:chExt cx="3337034" cy="2511971"/>
            </a:xfrm>
          </p:grpSpPr>
          <p:sp>
            <p:nvSpPr>
              <p:cNvPr id="16" name="Oval 15">
                <a:extLst>
                  <a:ext uri="{FF2B5EF4-FFF2-40B4-BE49-F238E27FC236}">
                    <a16:creationId xmlns:a16="http://schemas.microsoft.com/office/drawing/2014/main" id="{965899CF-E4C3-4413-A977-0BC7981E068C}"/>
                  </a:ext>
                </a:extLst>
              </p:cNvPr>
              <p:cNvSpPr/>
              <p:nvPr/>
            </p:nvSpPr>
            <p:spPr>
              <a:xfrm flipV="1">
                <a:off x="3292366" y="1447800"/>
                <a:ext cx="304800" cy="12954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sp>
            <p:nvSpPr>
              <p:cNvPr id="17" name="TextBox 16">
                <a:extLst>
                  <a:ext uri="{FF2B5EF4-FFF2-40B4-BE49-F238E27FC236}">
                    <a16:creationId xmlns:a16="http://schemas.microsoft.com/office/drawing/2014/main" id="{72890C03-5C1D-4934-908B-E6E9BD109E7B}"/>
                  </a:ext>
                </a:extLst>
              </p:cNvPr>
              <p:cNvSpPr txBox="1"/>
              <p:nvPr/>
            </p:nvSpPr>
            <p:spPr>
              <a:xfrm>
                <a:off x="4648200" y="3429000"/>
                <a:ext cx="1981200" cy="530771"/>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dirty="0">
                    <a:solidFill>
                      <a:schemeClr val="tx1"/>
                    </a:solidFill>
                  </a:rPr>
                  <a:t>The parameters covered in the area of the dark line should be controlled.</a:t>
                </a:r>
              </a:p>
            </p:txBody>
          </p:sp>
          <p:cxnSp>
            <p:nvCxnSpPr>
              <p:cNvPr id="18" name="Straight Arrow Connector 17">
                <a:extLst>
                  <a:ext uri="{FF2B5EF4-FFF2-40B4-BE49-F238E27FC236}">
                    <a16:creationId xmlns:a16="http://schemas.microsoft.com/office/drawing/2014/main" id="{4160CA96-03D9-40AB-BC9C-E825A00B4E4A}"/>
                  </a:ext>
                </a:extLst>
              </p:cNvPr>
              <p:cNvCxnSpPr>
                <a:stCxn id="16" idx="6"/>
                <a:endCxn id="17" idx="1"/>
              </p:cNvCxnSpPr>
              <p:nvPr/>
            </p:nvCxnSpPr>
            <p:spPr>
              <a:xfrm>
                <a:off x="3597166" y="2095500"/>
                <a:ext cx="1051034" cy="15988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19" name="TextBox 18">
            <a:extLst>
              <a:ext uri="{FF2B5EF4-FFF2-40B4-BE49-F238E27FC236}">
                <a16:creationId xmlns:a16="http://schemas.microsoft.com/office/drawing/2014/main" id="{4C9BDB11-18F3-43DA-9EEB-234C8CEACBB1}"/>
              </a:ext>
            </a:extLst>
          </p:cNvPr>
          <p:cNvSpPr txBox="1"/>
          <p:nvPr/>
        </p:nvSpPr>
        <p:spPr>
          <a:xfrm>
            <a:off x="392323" y="5787813"/>
            <a:ext cx="3048000" cy="912814"/>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a:solidFill>
                  <a:schemeClr val="tx1"/>
                </a:solidFill>
              </a:rPr>
              <a:t>If the sensitivity of parameters are not significantly different, all the parameters need to be controlled</a:t>
            </a:r>
            <a:r>
              <a:rPr lang="en-US" sz="1333" b="1">
                <a:solidFill>
                  <a:schemeClr val="tx1"/>
                </a:solidFill>
              </a:rPr>
              <a:t>.</a:t>
            </a:r>
            <a:endParaRPr lang="en-US" sz="1333" b="1" dirty="0">
              <a:solidFill>
                <a:schemeClr val="tx1"/>
              </a:solidFill>
            </a:endParaRPr>
          </a:p>
        </p:txBody>
      </p:sp>
      <p:sp>
        <p:nvSpPr>
          <p:cNvPr id="2" name="Rectangle 1">
            <a:extLst>
              <a:ext uri="{FF2B5EF4-FFF2-40B4-BE49-F238E27FC236}">
                <a16:creationId xmlns:a16="http://schemas.microsoft.com/office/drawing/2014/main" id="{3776A52D-097E-4B8C-86FC-A161B2CA9F72}"/>
              </a:ext>
            </a:extLst>
          </p:cNvPr>
          <p:cNvSpPr/>
          <p:nvPr/>
        </p:nvSpPr>
        <p:spPr>
          <a:xfrm>
            <a:off x="6162501" y="742142"/>
            <a:ext cx="6096000" cy="4114844"/>
          </a:xfrm>
          <a:prstGeom prst="rect">
            <a:avLst/>
          </a:prstGeom>
        </p:spPr>
        <p:txBody>
          <a:bodyPr>
            <a:spAutoFit/>
          </a:bodyPr>
          <a:lstStyle/>
          <a:p>
            <a:pPr marL="380990" indent="-380990">
              <a:buFont typeface="Wingdings" panose="05000000000000000000" pitchFamily="2" charset="2"/>
              <a:buChar char="§"/>
            </a:pPr>
            <a:r>
              <a:rPr lang="en-US" dirty="0"/>
              <a:t>The sensitivity chart lists down the sensitive phases affecting the end goal in the descending order (w. r. to magnitude of impact). The sensitivity is expressed in terms of percentage on both sides of the zero line. </a:t>
            </a:r>
          </a:p>
          <a:p>
            <a:pPr marL="380990" indent="-380990">
              <a:buFont typeface="Wingdings" panose="05000000000000000000" pitchFamily="2" charset="2"/>
              <a:buChar char="§"/>
            </a:pPr>
            <a:r>
              <a:rPr lang="en-US" dirty="0"/>
              <a:t>The sensitivity chart explains the variance of the parameters affecting the end target. Higher sensitive parameter implies that the mean or standard deviation of the parameter needs to be controlled using the control charts, as required.</a:t>
            </a:r>
          </a:p>
          <a:p>
            <a:pPr marL="380990" indent="-380990">
              <a:buFont typeface="Wingdings" panose="05000000000000000000" pitchFamily="2" charset="2"/>
              <a:buChar char="§"/>
            </a:pPr>
            <a:r>
              <a:rPr lang="en-US" dirty="0"/>
              <a:t>If the sensitivity of parameters are not significantly different, all the parameters need to be controlled.</a:t>
            </a:r>
          </a:p>
        </p:txBody>
      </p:sp>
      <p:sp>
        <p:nvSpPr>
          <p:cNvPr id="20" name="TextBox 19">
            <a:extLst>
              <a:ext uri="{FF2B5EF4-FFF2-40B4-BE49-F238E27FC236}">
                <a16:creationId xmlns:a16="http://schemas.microsoft.com/office/drawing/2014/main" id="{7D76C2E2-E51A-43EF-A054-524FC67D7C9E}"/>
              </a:ext>
            </a:extLst>
          </p:cNvPr>
          <p:cNvSpPr txBox="1"/>
          <p:nvPr/>
        </p:nvSpPr>
        <p:spPr>
          <a:xfrm>
            <a:off x="6200148" y="4598733"/>
            <a:ext cx="5757315" cy="1910203"/>
          </a:xfrm>
          <a:prstGeom prst="rect">
            <a:avLst/>
          </a:prstGeom>
          <a:noFill/>
        </p:spPr>
        <p:txBody>
          <a:bodyPr wrap="square" lIns="0" rIns="0" rtlCol="0">
            <a:spAutoFit/>
          </a:bodyPr>
          <a:lstStyle/>
          <a:p>
            <a:pPr marL="609585" lvl="2" indent="-380990" eaLnBrk="0" fontAlgn="base" hangingPunct="0">
              <a:lnSpc>
                <a:spcPct val="110000"/>
              </a:lnSpc>
              <a:spcBef>
                <a:spcPct val="0"/>
              </a:spcBef>
              <a:spcAft>
                <a:spcPts val="800"/>
              </a:spcAft>
              <a:buFont typeface="Wingdings" pitchFamily="2" charset="2"/>
              <a:buChar char="v"/>
            </a:pPr>
            <a:r>
              <a:rPr lang="en-US" sz="1467" dirty="0">
                <a:solidFill>
                  <a:schemeClr val="accent1">
                    <a:lumMod val="75000"/>
                  </a:schemeClr>
                </a:solidFill>
              </a:rPr>
              <a:t>The +</a:t>
            </a:r>
            <a:r>
              <a:rPr lang="en-US" sz="1467" dirty="0" err="1">
                <a:solidFill>
                  <a:schemeClr val="accent1">
                    <a:lumMod val="75000"/>
                  </a:schemeClr>
                </a:solidFill>
              </a:rPr>
              <a:t>ve</a:t>
            </a:r>
            <a:r>
              <a:rPr lang="en-US" sz="1467" dirty="0">
                <a:solidFill>
                  <a:schemeClr val="accent1">
                    <a:lumMod val="75000"/>
                  </a:schemeClr>
                </a:solidFill>
              </a:rPr>
              <a:t> sign implies the direct proportionality of the particular parameter to the targeted end goal. And –ve sign implies the inverse proportionality.</a:t>
            </a:r>
          </a:p>
          <a:p>
            <a:pPr marL="609585" lvl="2" indent="-380990" eaLnBrk="0" fontAlgn="base" hangingPunct="0">
              <a:lnSpc>
                <a:spcPct val="110000"/>
              </a:lnSpc>
              <a:spcBef>
                <a:spcPct val="0"/>
              </a:spcBef>
              <a:spcAft>
                <a:spcPts val="800"/>
              </a:spcAft>
              <a:buFont typeface="Wingdings" pitchFamily="2" charset="2"/>
              <a:buChar char="v"/>
            </a:pPr>
            <a:r>
              <a:rPr lang="en-US" sz="1467" dirty="0">
                <a:solidFill>
                  <a:schemeClr val="accent1">
                    <a:lumMod val="75000"/>
                  </a:schemeClr>
                </a:solidFill>
              </a:rPr>
              <a:t>Common Facts misunderstood: The sensitivity charts does not reflect the impact of the mean or SD of the parameters on the end goal, but the variance of the parameters on the end goal</a:t>
            </a:r>
          </a:p>
        </p:txBody>
      </p:sp>
    </p:spTree>
    <p:extLst>
      <p:ext uri="{BB962C8B-B14F-4D97-AF65-F5344CB8AC3E}">
        <p14:creationId xmlns:p14="http://schemas.microsoft.com/office/powerpoint/2010/main" val="1373840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839416" y="196230"/>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Improvement</a:t>
            </a:r>
          </a:p>
        </p:txBody>
      </p:sp>
      <p:sp>
        <p:nvSpPr>
          <p:cNvPr id="6" name="Content Placeholder 1">
            <a:extLst>
              <a:ext uri="{FF2B5EF4-FFF2-40B4-BE49-F238E27FC236}">
                <a16:creationId xmlns:a16="http://schemas.microsoft.com/office/drawing/2014/main" id="{C5973DE3-9B95-4826-A3AB-B8A7D7E994E8}"/>
              </a:ext>
            </a:extLst>
          </p:cNvPr>
          <p:cNvSpPr txBox="1">
            <a:spLocks/>
          </p:cNvSpPr>
          <p:nvPr/>
        </p:nvSpPr>
        <p:spPr>
          <a:xfrm>
            <a:off x="274859" y="901479"/>
            <a:ext cx="11586732" cy="6415568"/>
          </a:xfrm>
          <a:prstGeom prst="rect">
            <a:avLst/>
          </a:prstGeom>
        </p:spPr>
        <p:txBody>
          <a:bodyPr/>
          <a:lstStyle>
            <a:lvl1pPr marL="0" indent="0" algn="ctr" defTabSz="914400" rtl="0" eaLnBrk="1" latinLnBrk="0" hangingPunct="1">
              <a:lnSpc>
                <a:spcPct val="100000"/>
              </a:lnSpc>
              <a:spcBef>
                <a:spcPts val="0"/>
              </a:spcBef>
              <a:buFont typeface="Arial" pitchFamily="34" charset="0"/>
              <a:buNone/>
              <a:defRPr sz="1100" kern="1200">
                <a:solidFill>
                  <a:schemeClr val="accent4"/>
                </a:solidFill>
                <a:latin typeface="+mn-lt"/>
                <a:ea typeface="+mn-ea"/>
                <a:cs typeface="+mn-cs"/>
              </a:defRPr>
            </a:lvl1pPr>
            <a:lvl2pPr marL="109538" indent="-109538" algn="ctr" defTabSz="914400" rtl="0" eaLnBrk="1" latinLnBrk="0" hangingPunct="1">
              <a:lnSpc>
                <a:spcPct val="100000"/>
              </a:lnSpc>
              <a:spcBef>
                <a:spcPts val="0"/>
              </a:spcBef>
              <a:buFont typeface="Arial" pitchFamily="34" charset="0"/>
              <a:buChar char="•"/>
              <a:defRPr sz="1100" kern="1200">
                <a:solidFill>
                  <a:schemeClr val="accent4"/>
                </a:solidFill>
                <a:latin typeface="+mn-lt"/>
                <a:ea typeface="+mn-ea"/>
                <a:cs typeface="+mn-cs"/>
              </a:defRPr>
            </a:lvl2pPr>
            <a:lvl3pPr marL="0" indent="0" algn="l" defTabSz="914400" rtl="0" eaLnBrk="1" latinLnBrk="0" hangingPunct="1">
              <a:lnSpc>
                <a:spcPct val="100000"/>
              </a:lnSpc>
              <a:spcBef>
                <a:spcPts val="0"/>
              </a:spcBef>
              <a:buSzPct val="100000"/>
              <a:buFont typeface="Arial" pitchFamily="34" charset="0"/>
              <a:buNone/>
              <a:defRPr sz="1100" kern="1200">
                <a:solidFill>
                  <a:schemeClr val="accent4"/>
                </a:solidFill>
                <a:latin typeface="+mn-lt"/>
                <a:ea typeface="+mn-ea"/>
                <a:cs typeface="+mn-cs"/>
              </a:defRPr>
            </a:lvl3pPr>
            <a:lvl4pPr marL="108000" indent="-108000" algn="l" defTabSz="914400" rtl="0" eaLnBrk="1" latinLnBrk="0" hangingPunct="1">
              <a:lnSpc>
                <a:spcPct val="100000"/>
              </a:lnSpc>
              <a:spcBef>
                <a:spcPts val="0"/>
              </a:spcBef>
              <a:buSzPct val="100000"/>
              <a:buFont typeface="Arial" pitchFamily="34" charset="0"/>
              <a:buChar char="•"/>
              <a:defRPr sz="1100" kern="1200">
                <a:solidFill>
                  <a:schemeClr val="accent4"/>
                </a:solidFill>
                <a:latin typeface="+mn-lt"/>
                <a:ea typeface="+mn-ea"/>
                <a:cs typeface="+mn-cs"/>
              </a:defRPr>
            </a:lvl4pPr>
            <a:lvl5pPr marL="216000" indent="-108000" algn="l" defTabSz="914400" rtl="0" eaLnBrk="1" latinLnBrk="0" hangingPunct="1">
              <a:lnSpc>
                <a:spcPct val="100000"/>
              </a:lnSpc>
              <a:spcBef>
                <a:spcPts val="0"/>
              </a:spcBef>
              <a:buSzPct val="100000"/>
              <a:buFont typeface="Arial" pitchFamily="34" charset="0"/>
              <a:buChar char="•"/>
              <a:tabLst/>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594" indent="-228594" algn="l">
              <a:lnSpc>
                <a:spcPct val="150000"/>
              </a:lnSpc>
              <a:buFont typeface="Wingdings" panose="05000000000000000000" pitchFamily="2" charset="2"/>
              <a:buChar char="§"/>
            </a:pPr>
            <a:r>
              <a:rPr lang="en-US" sz="1467" dirty="0">
                <a:solidFill>
                  <a:schemeClr val="tx1"/>
                </a:solidFill>
              </a:rPr>
              <a:t>The Defect prevention and Problem prevention plan is devised and it is incorporated into the model and it is simulated again. </a:t>
            </a:r>
          </a:p>
          <a:p>
            <a:pPr marL="228594" indent="-228594" algn="l">
              <a:lnSpc>
                <a:spcPct val="150000"/>
              </a:lnSpc>
              <a:buFont typeface="Wingdings" panose="05000000000000000000" pitchFamily="2" charset="2"/>
              <a:buChar char="§"/>
            </a:pPr>
            <a:r>
              <a:rPr lang="en-US" sz="1467" dirty="0">
                <a:solidFill>
                  <a:schemeClr val="tx1"/>
                </a:solidFill>
              </a:rPr>
              <a:t>The steps to be followed in the process are finalized including the results of the Defect prevention, Problem Prevention and Causal Analysis. Based on the Causal analysis and DP, determine the areas that need to be tracked closely.</a:t>
            </a:r>
          </a:p>
          <a:p>
            <a:pPr marL="228594" indent="-228594" algn="l">
              <a:lnSpc>
                <a:spcPct val="150000"/>
              </a:lnSpc>
              <a:buFont typeface="Wingdings" panose="05000000000000000000" pitchFamily="2" charset="2"/>
              <a:buChar char="§"/>
            </a:pPr>
            <a:r>
              <a:rPr lang="en-US" sz="1467" dirty="0">
                <a:solidFill>
                  <a:schemeClr val="tx1"/>
                </a:solidFill>
              </a:rPr>
              <a:t>The possible value of “defects detected” from the Worst case Scenario of DP plan is substituted in the corresponding “Defect removed” parameter. </a:t>
            </a:r>
          </a:p>
          <a:p>
            <a:pPr marL="228594" indent="-228594" algn="l">
              <a:lnSpc>
                <a:spcPct val="150000"/>
              </a:lnSpc>
              <a:buFont typeface="Wingdings" panose="05000000000000000000" pitchFamily="2" charset="2"/>
              <a:buChar char="§"/>
            </a:pPr>
            <a:r>
              <a:rPr lang="en-US" sz="1467" dirty="0">
                <a:solidFill>
                  <a:schemeClr val="tx1"/>
                </a:solidFill>
              </a:rPr>
              <a:t>The Regression equations of the corresponding parameters are substituted to determine the apportioned values of the related parameters, which change due to the DP and Problem prevention</a:t>
            </a:r>
          </a:p>
        </p:txBody>
      </p:sp>
      <p:pic>
        <p:nvPicPr>
          <p:cNvPr id="7" name="Picture 2">
            <a:extLst>
              <a:ext uri="{FF2B5EF4-FFF2-40B4-BE49-F238E27FC236}">
                <a16:creationId xmlns:a16="http://schemas.microsoft.com/office/drawing/2014/main" id="{1183E07E-2BDE-4D42-B0AB-493182DF1174}"/>
              </a:ext>
            </a:extLst>
          </p:cNvPr>
          <p:cNvPicPr>
            <a:picLocks noChangeAspect="1" noChangeArrowheads="1"/>
          </p:cNvPicPr>
          <p:nvPr/>
        </p:nvPicPr>
        <p:blipFill>
          <a:blip r:embed="rId3" cstate="print"/>
          <a:srcRect/>
          <a:stretch>
            <a:fillRect/>
          </a:stretch>
        </p:blipFill>
        <p:spPr bwMode="auto">
          <a:xfrm>
            <a:off x="1791855" y="5036821"/>
            <a:ext cx="7620000" cy="1181100"/>
          </a:xfrm>
          <a:prstGeom prst="rect">
            <a:avLst/>
          </a:prstGeom>
          <a:noFill/>
          <a:ln w="9525">
            <a:noFill/>
            <a:miter lim="800000"/>
            <a:headEnd/>
            <a:tailEnd/>
          </a:ln>
        </p:spPr>
      </p:pic>
      <p:sp>
        <p:nvSpPr>
          <p:cNvPr id="9" name="Content Placeholder 2">
            <a:extLst>
              <a:ext uri="{FF2B5EF4-FFF2-40B4-BE49-F238E27FC236}">
                <a16:creationId xmlns:a16="http://schemas.microsoft.com/office/drawing/2014/main" id="{B5B09320-FE32-4DD1-92C1-AAA41138D426}"/>
              </a:ext>
            </a:extLst>
          </p:cNvPr>
          <p:cNvSpPr txBox="1">
            <a:spLocks/>
          </p:cNvSpPr>
          <p:nvPr/>
        </p:nvSpPr>
        <p:spPr bwMode="auto">
          <a:xfrm>
            <a:off x="-166782" y="3779063"/>
            <a:ext cx="11586633" cy="660400"/>
          </a:xfrm>
          <a:prstGeom prst="rect">
            <a:avLst/>
          </a:prstGeom>
          <a:noFill/>
          <a:ln w="9525">
            <a:noFill/>
            <a:miter lim="800000"/>
            <a:headEnd/>
            <a:tailEnd/>
          </a:ln>
        </p:spPr>
        <p:txBody>
          <a:bodyPr rIns="0"/>
          <a:lstStyle/>
          <a:p>
            <a:pPr marL="819130" lvl="2" indent="-209545">
              <a:lnSpc>
                <a:spcPct val="110000"/>
              </a:lnSpc>
              <a:spcAft>
                <a:spcPts val="1067"/>
              </a:spcAft>
            </a:pPr>
            <a:r>
              <a:rPr lang="en-US" sz="1467" dirty="0">
                <a:solidFill>
                  <a:schemeClr val="accent2"/>
                </a:solidFill>
              </a:rPr>
              <a:t>	</a:t>
            </a:r>
            <a:r>
              <a:rPr lang="en-US" sz="1467" dirty="0"/>
              <a:t>Example: The regression equation of the Code defect detected to the rework in the Code, UT and Post UT – Pre AT phases are considered.</a:t>
            </a:r>
          </a:p>
        </p:txBody>
      </p:sp>
    </p:spTree>
    <p:extLst>
      <p:ext uri="{BB962C8B-B14F-4D97-AF65-F5344CB8AC3E}">
        <p14:creationId xmlns:p14="http://schemas.microsoft.com/office/powerpoint/2010/main" val="1849568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788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Defect Prevention and Problem Prevention</a:t>
            </a:r>
          </a:p>
        </p:txBody>
      </p:sp>
      <p:pic>
        <p:nvPicPr>
          <p:cNvPr id="10" name="Picture 2">
            <a:extLst>
              <a:ext uri="{FF2B5EF4-FFF2-40B4-BE49-F238E27FC236}">
                <a16:creationId xmlns:a16="http://schemas.microsoft.com/office/drawing/2014/main" id="{2346B5C9-378E-4AEC-9BA3-3E788E19A907}"/>
              </a:ext>
            </a:extLst>
          </p:cNvPr>
          <p:cNvPicPr>
            <a:picLocks noChangeAspect="1" noChangeArrowheads="1"/>
          </p:cNvPicPr>
          <p:nvPr/>
        </p:nvPicPr>
        <p:blipFill>
          <a:blip r:embed="rId3" cstate="print"/>
          <a:srcRect l="32031" t="20833" r="4688" b="19792"/>
          <a:stretch>
            <a:fillRect/>
          </a:stretch>
        </p:blipFill>
        <p:spPr bwMode="auto">
          <a:xfrm>
            <a:off x="1076960" y="646817"/>
            <a:ext cx="9097843" cy="6036887"/>
          </a:xfrm>
          <a:prstGeom prst="rect">
            <a:avLst/>
          </a:prstGeom>
          <a:noFill/>
          <a:ln w="9525">
            <a:noFill/>
            <a:miter lim="800000"/>
            <a:headEnd/>
            <a:tailEnd/>
          </a:ln>
        </p:spPr>
      </p:pic>
    </p:spTree>
    <p:extLst>
      <p:ext uri="{BB962C8B-B14F-4D97-AF65-F5344CB8AC3E}">
        <p14:creationId xmlns:p14="http://schemas.microsoft.com/office/powerpoint/2010/main" val="635071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53360" y="136052"/>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Regression Equation</a:t>
            </a:r>
          </a:p>
        </p:txBody>
      </p:sp>
      <p:pic>
        <p:nvPicPr>
          <p:cNvPr id="13" name="Picture 4">
            <a:extLst>
              <a:ext uri="{FF2B5EF4-FFF2-40B4-BE49-F238E27FC236}">
                <a16:creationId xmlns:a16="http://schemas.microsoft.com/office/drawing/2014/main" id="{49A2C6A1-9833-4407-A48E-4468058DB388}"/>
              </a:ext>
            </a:extLst>
          </p:cNvPr>
          <p:cNvPicPr>
            <a:picLocks noChangeAspect="1" noChangeArrowheads="1"/>
          </p:cNvPicPr>
          <p:nvPr/>
        </p:nvPicPr>
        <p:blipFill>
          <a:blip r:embed="rId3" cstate="print"/>
          <a:srcRect t="3125" r="26563" b="14716"/>
          <a:stretch>
            <a:fillRect/>
          </a:stretch>
        </p:blipFill>
        <p:spPr bwMode="auto">
          <a:xfrm>
            <a:off x="1624699" y="617587"/>
            <a:ext cx="7516167" cy="5300787"/>
          </a:xfrm>
          <a:prstGeom prst="rect">
            <a:avLst/>
          </a:prstGeom>
          <a:noFill/>
          <a:ln w="9525">
            <a:noFill/>
            <a:miter lim="800000"/>
            <a:headEnd/>
            <a:tailEnd/>
          </a:ln>
          <a:effectLst/>
        </p:spPr>
      </p:pic>
      <p:grpSp>
        <p:nvGrpSpPr>
          <p:cNvPr id="14" name="Group 13">
            <a:extLst>
              <a:ext uri="{FF2B5EF4-FFF2-40B4-BE49-F238E27FC236}">
                <a16:creationId xmlns:a16="http://schemas.microsoft.com/office/drawing/2014/main" id="{94A986A2-C7BF-4538-8F78-FBE9D4197E38}"/>
              </a:ext>
            </a:extLst>
          </p:cNvPr>
          <p:cNvGrpSpPr/>
          <p:nvPr/>
        </p:nvGrpSpPr>
        <p:grpSpPr>
          <a:xfrm>
            <a:off x="6914880" y="1580839"/>
            <a:ext cx="3854721" cy="1455415"/>
            <a:chOff x="3392349" y="2169181"/>
            <a:chExt cx="3673495" cy="1543695"/>
          </a:xfrm>
        </p:grpSpPr>
        <p:sp>
          <p:nvSpPr>
            <p:cNvPr id="15" name="Oval 14">
              <a:extLst>
                <a:ext uri="{FF2B5EF4-FFF2-40B4-BE49-F238E27FC236}">
                  <a16:creationId xmlns:a16="http://schemas.microsoft.com/office/drawing/2014/main" id="{678CE4F5-D636-4C13-A591-972EE47D6C69}"/>
                </a:ext>
              </a:extLst>
            </p:cNvPr>
            <p:cNvSpPr/>
            <p:nvPr/>
          </p:nvSpPr>
          <p:spPr>
            <a:xfrm>
              <a:off x="3392349" y="3484276"/>
              <a:ext cx="387568" cy="2286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sp>
          <p:nvSpPr>
            <p:cNvPr id="16" name="TextBox 15">
              <a:extLst>
                <a:ext uri="{FF2B5EF4-FFF2-40B4-BE49-F238E27FC236}">
                  <a16:creationId xmlns:a16="http://schemas.microsoft.com/office/drawing/2014/main" id="{34044B05-1D1C-4384-96C5-12F6C84AC871}"/>
                </a:ext>
              </a:extLst>
            </p:cNvPr>
            <p:cNvSpPr txBox="1"/>
            <p:nvPr/>
          </p:nvSpPr>
          <p:spPr>
            <a:xfrm>
              <a:off x="4834853" y="2169181"/>
              <a:ext cx="2230991" cy="1185745"/>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b="1" dirty="0">
                  <a:solidFill>
                    <a:schemeClr val="tx1"/>
                  </a:solidFill>
                </a:rPr>
                <a:t>The Worst case defect value from DP plan is substituted for the corresponding parameter. </a:t>
              </a:r>
            </a:p>
          </p:txBody>
        </p:sp>
        <p:cxnSp>
          <p:nvCxnSpPr>
            <p:cNvPr id="17" name="Straight Arrow Connector 16">
              <a:extLst>
                <a:ext uri="{FF2B5EF4-FFF2-40B4-BE49-F238E27FC236}">
                  <a16:creationId xmlns:a16="http://schemas.microsoft.com/office/drawing/2014/main" id="{0F69B632-B998-476A-B84E-BF91470569CA}"/>
                </a:ext>
              </a:extLst>
            </p:cNvPr>
            <p:cNvCxnSpPr>
              <a:stCxn id="15" idx="6"/>
              <a:endCxn id="16" idx="1"/>
            </p:cNvCxnSpPr>
            <p:nvPr/>
          </p:nvCxnSpPr>
          <p:spPr>
            <a:xfrm flipV="1">
              <a:off x="3779917" y="2762054"/>
              <a:ext cx="1054936" cy="8365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C242BC8-F5E1-46D0-9518-FA5FB1B4652B}"/>
              </a:ext>
            </a:extLst>
          </p:cNvPr>
          <p:cNvGrpSpPr/>
          <p:nvPr/>
        </p:nvGrpSpPr>
        <p:grpSpPr>
          <a:xfrm>
            <a:off x="5837576" y="2664845"/>
            <a:ext cx="4932025" cy="2899415"/>
            <a:chOff x="4945445" y="3020151"/>
            <a:chExt cx="4700148" cy="3075287"/>
          </a:xfrm>
        </p:grpSpPr>
        <p:grpSp>
          <p:nvGrpSpPr>
            <p:cNvPr id="19" name="Group 18">
              <a:extLst>
                <a:ext uri="{FF2B5EF4-FFF2-40B4-BE49-F238E27FC236}">
                  <a16:creationId xmlns:a16="http://schemas.microsoft.com/office/drawing/2014/main" id="{F85D38D6-06DC-4183-A81D-CD609BBAADC2}"/>
                </a:ext>
              </a:extLst>
            </p:cNvPr>
            <p:cNvGrpSpPr/>
            <p:nvPr/>
          </p:nvGrpSpPr>
          <p:grpSpPr>
            <a:xfrm>
              <a:off x="6035228" y="3188150"/>
              <a:ext cx="3610365" cy="2907288"/>
              <a:chOff x="6035228" y="3188150"/>
              <a:chExt cx="3610365" cy="2907288"/>
            </a:xfrm>
          </p:grpSpPr>
          <p:grpSp>
            <p:nvGrpSpPr>
              <p:cNvPr id="22" name="Group 21">
                <a:extLst>
                  <a:ext uri="{FF2B5EF4-FFF2-40B4-BE49-F238E27FC236}">
                    <a16:creationId xmlns:a16="http://schemas.microsoft.com/office/drawing/2014/main" id="{93864005-4B89-4958-8B12-D6924FB6FD65}"/>
                  </a:ext>
                </a:extLst>
              </p:cNvPr>
              <p:cNvGrpSpPr/>
              <p:nvPr/>
            </p:nvGrpSpPr>
            <p:grpSpPr>
              <a:xfrm>
                <a:off x="6035228" y="3188150"/>
                <a:ext cx="3610365" cy="1620870"/>
                <a:chOff x="6111428" y="1435550"/>
                <a:chExt cx="3610365" cy="1620870"/>
              </a:xfrm>
            </p:grpSpPr>
            <p:sp>
              <p:nvSpPr>
                <p:cNvPr id="27" name="Oval 26">
                  <a:extLst>
                    <a:ext uri="{FF2B5EF4-FFF2-40B4-BE49-F238E27FC236}">
                      <a16:creationId xmlns:a16="http://schemas.microsoft.com/office/drawing/2014/main" id="{C9E537B3-887C-48DE-B058-F2D1B30B0D3C}"/>
                    </a:ext>
                  </a:extLst>
                </p:cNvPr>
                <p:cNvSpPr/>
                <p:nvPr/>
              </p:nvSpPr>
              <p:spPr>
                <a:xfrm>
                  <a:off x="6111428" y="2309574"/>
                  <a:ext cx="381000" cy="234054"/>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sp>
              <p:nvSpPr>
                <p:cNvPr id="28" name="TextBox 27">
                  <a:extLst>
                    <a:ext uri="{FF2B5EF4-FFF2-40B4-BE49-F238E27FC236}">
                      <a16:creationId xmlns:a16="http://schemas.microsoft.com/office/drawing/2014/main" id="{471C069F-092F-4BDB-B7BA-AE3B3A4B1623}"/>
                    </a:ext>
                  </a:extLst>
                </p:cNvPr>
                <p:cNvSpPr txBox="1"/>
                <p:nvPr/>
              </p:nvSpPr>
              <p:spPr>
                <a:xfrm>
                  <a:off x="7490803" y="1435550"/>
                  <a:ext cx="2230990" cy="1620870"/>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b="1" dirty="0">
                      <a:solidFill>
                        <a:schemeClr val="tx1"/>
                      </a:solidFill>
                    </a:rPr>
                    <a:t>The defects removed and defect injected values are re-calculated based on the regression equation with the changed parameter.</a:t>
                  </a:r>
                </a:p>
              </p:txBody>
            </p:sp>
            <p:cxnSp>
              <p:nvCxnSpPr>
                <p:cNvPr id="29" name="Straight Arrow Connector 28">
                  <a:extLst>
                    <a:ext uri="{FF2B5EF4-FFF2-40B4-BE49-F238E27FC236}">
                      <a16:creationId xmlns:a16="http://schemas.microsoft.com/office/drawing/2014/main" id="{EB990D6D-A931-456F-9593-CD3970D1C8FE}"/>
                    </a:ext>
                  </a:extLst>
                </p:cNvPr>
                <p:cNvCxnSpPr>
                  <a:stCxn id="27" idx="6"/>
                  <a:endCxn id="28" idx="1"/>
                </p:cNvCxnSpPr>
                <p:nvPr/>
              </p:nvCxnSpPr>
              <p:spPr>
                <a:xfrm flipV="1">
                  <a:off x="6492428" y="2245986"/>
                  <a:ext cx="998375" cy="1806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3" name="Oval 22">
                <a:extLst>
                  <a:ext uri="{FF2B5EF4-FFF2-40B4-BE49-F238E27FC236}">
                    <a16:creationId xmlns:a16="http://schemas.microsoft.com/office/drawing/2014/main" id="{F7AFA44B-EDA8-4128-B37D-CDAF7532FB9C}"/>
                  </a:ext>
                </a:extLst>
              </p:cNvPr>
              <p:cNvSpPr/>
              <p:nvPr/>
            </p:nvSpPr>
            <p:spPr>
              <a:xfrm>
                <a:off x="6035228" y="4949095"/>
                <a:ext cx="381000" cy="209781"/>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cxnSp>
            <p:nvCxnSpPr>
              <p:cNvPr id="24" name="Straight Arrow Connector 23">
                <a:extLst>
                  <a:ext uri="{FF2B5EF4-FFF2-40B4-BE49-F238E27FC236}">
                    <a16:creationId xmlns:a16="http://schemas.microsoft.com/office/drawing/2014/main" id="{DCEF9C97-4C9E-450C-B249-A8CB8069E570}"/>
                  </a:ext>
                </a:extLst>
              </p:cNvPr>
              <p:cNvCxnSpPr>
                <a:stCxn id="23" idx="6"/>
                <a:endCxn id="28" idx="1"/>
              </p:cNvCxnSpPr>
              <p:nvPr/>
            </p:nvCxnSpPr>
            <p:spPr>
              <a:xfrm flipV="1">
                <a:off x="6416228" y="3998586"/>
                <a:ext cx="998375" cy="105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909E0AB6-B5DD-49F4-8769-CEABE5085435}"/>
                  </a:ext>
                </a:extLst>
              </p:cNvPr>
              <p:cNvSpPr/>
              <p:nvPr/>
            </p:nvSpPr>
            <p:spPr>
              <a:xfrm>
                <a:off x="6035228" y="5866838"/>
                <a:ext cx="372140" cy="2286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cxnSp>
            <p:nvCxnSpPr>
              <p:cNvPr id="26" name="Straight Arrow Connector 25">
                <a:extLst>
                  <a:ext uri="{FF2B5EF4-FFF2-40B4-BE49-F238E27FC236}">
                    <a16:creationId xmlns:a16="http://schemas.microsoft.com/office/drawing/2014/main" id="{8843A815-29BC-4369-9A40-0C39EC4E6DFD}"/>
                  </a:ext>
                </a:extLst>
              </p:cNvPr>
              <p:cNvCxnSpPr>
                <a:stCxn id="25" idx="6"/>
                <a:endCxn id="28" idx="1"/>
              </p:cNvCxnSpPr>
              <p:nvPr/>
            </p:nvCxnSpPr>
            <p:spPr>
              <a:xfrm flipV="1">
                <a:off x="6407368" y="3998586"/>
                <a:ext cx="1007235" cy="1982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a16="http://schemas.microsoft.com/office/drawing/2014/main" id="{06A05878-4853-42DD-BCD9-2E23B06E04E0}"/>
                </a:ext>
              </a:extLst>
            </p:cNvPr>
            <p:cNvSpPr/>
            <p:nvPr/>
          </p:nvSpPr>
          <p:spPr>
            <a:xfrm>
              <a:off x="4945445" y="3020151"/>
              <a:ext cx="381000" cy="209781"/>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cxnSp>
          <p:nvCxnSpPr>
            <p:cNvPr id="21" name="Straight Arrow Connector 20">
              <a:extLst>
                <a:ext uri="{FF2B5EF4-FFF2-40B4-BE49-F238E27FC236}">
                  <a16:creationId xmlns:a16="http://schemas.microsoft.com/office/drawing/2014/main" id="{01A8C7C0-399F-46A9-8867-68818ABD140C}"/>
                </a:ext>
              </a:extLst>
            </p:cNvPr>
            <p:cNvCxnSpPr>
              <a:stCxn id="20" idx="6"/>
              <a:endCxn id="28" idx="1"/>
            </p:cNvCxnSpPr>
            <p:nvPr/>
          </p:nvCxnSpPr>
          <p:spPr>
            <a:xfrm>
              <a:off x="5326445" y="3125042"/>
              <a:ext cx="2088158" cy="8735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12A6B96A-35EC-4313-8F61-9AB120ED911F}"/>
              </a:ext>
            </a:extLst>
          </p:cNvPr>
          <p:cNvGrpSpPr/>
          <p:nvPr/>
        </p:nvGrpSpPr>
        <p:grpSpPr>
          <a:xfrm>
            <a:off x="4544200" y="2998083"/>
            <a:ext cx="6225401" cy="2743533"/>
            <a:chOff x="3689422" y="3351914"/>
            <a:chExt cx="5932718" cy="2909949"/>
          </a:xfrm>
        </p:grpSpPr>
        <p:sp>
          <p:nvSpPr>
            <p:cNvPr id="31" name="Oval 30">
              <a:extLst>
                <a:ext uri="{FF2B5EF4-FFF2-40B4-BE49-F238E27FC236}">
                  <a16:creationId xmlns:a16="http://schemas.microsoft.com/office/drawing/2014/main" id="{BB3DBE80-9DC3-457C-85EA-E36BACFF1A92}"/>
                </a:ext>
              </a:extLst>
            </p:cNvPr>
            <p:cNvSpPr/>
            <p:nvPr/>
          </p:nvSpPr>
          <p:spPr>
            <a:xfrm>
              <a:off x="3811772" y="3351914"/>
              <a:ext cx="483366" cy="196836"/>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cxnSp>
          <p:nvCxnSpPr>
            <p:cNvPr id="32" name="Straight Arrow Connector 31">
              <a:extLst>
                <a:ext uri="{FF2B5EF4-FFF2-40B4-BE49-F238E27FC236}">
                  <a16:creationId xmlns:a16="http://schemas.microsoft.com/office/drawing/2014/main" id="{DA1CC5E4-4B2A-4BF4-8D45-96A47CFC55A0}"/>
                </a:ext>
              </a:extLst>
            </p:cNvPr>
            <p:cNvCxnSpPr>
              <a:stCxn id="31" idx="6"/>
              <a:endCxn id="36" idx="1"/>
            </p:cNvCxnSpPr>
            <p:nvPr/>
          </p:nvCxnSpPr>
          <p:spPr>
            <a:xfrm>
              <a:off x="4295138" y="3450332"/>
              <a:ext cx="3096012" cy="16694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AC4BFA4F-83C9-4D1C-9DC2-437B438E00C7}"/>
                </a:ext>
              </a:extLst>
            </p:cNvPr>
            <p:cNvGrpSpPr/>
            <p:nvPr/>
          </p:nvGrpSpPr>
          <p:grpSpPr>
            <a:xfrm>
              <a:off x="3689422" y="3540809"/>
              <a:ext cx="5932718" cy="2721054"/>
              <a:chOff x="3689422" y="3540809"/>
              <a:chExt cx="5932718" cy="2721054"/>
            </a:xfrm>
          </p:grpSpPr>
          <p:sp>
            <p:nvSpPr>
              <p:cNvPr id="34" name="Oval 33">
                <a:extLst>
                  <a:ext uri="{FF2B5EF4-FFF2-40B4-BE49-F238E27FC236}">
                    <a16:creationId xmlns:a16="http://schemas.microsoft.com/office/drawing/2014/main" id="{62B1368B-CD2A-40DB-A33F-BD2AD7021867}"/>
                  </a:ext>
                </a:extLst>
              </p:cNvPr>
              <p:cNvSpPr/>
              <p:nvPr/>
            </p:nvSpPr>
            <p:spPr>
              <a:xfrm>
                <a:off x="3689422" y="3540809"/>
                <a:ext cx="746124" cy="2721054"/>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cxnSp>
            <p:nvCxnSpPr>
              <p:cNvPr id="35" name="Straight Arrow Connector 34">
                <a:extLst>
                  <a:ext uri="{FF2B5EF4-FFF2-40B4-BE49-F238E27FC236}">
                    <a16:creationId xmlns:a16="http://schemas.microsoft.com/office/drawing/2014/main" id="{C6D3103F-63ED-4922-9755-0ED76D348992}"/>
                  </a:ext>
                </a:extLst>
              </p:cNvPr>
              <p:cNvCxnSpPr>
                <a:stCxn id="34" idx="6"/>
                <a:endCxn id="36" idx="1"/>
              </p:cNvCxnSpPr>
              <p:nvPr/>
            </p:nvCxnSpPr>
            <p:spPr>
              <a:xfrm>
                <a:off x="4435546" y="4901337"/>
                <a:ext cx="2955604" cy="2184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A402365-AC0F-43A4-9E06-87D09B76EE01}"/>
                  </a:ext>
                </a:extLst>
              </p:cNvPr>
              <p:cNvSpPr txBox="1"/>
              <p:nvPr/>
            </p:nvSpPr>
            <p:spPr>
              <a:xfrm>
                <a:off x="7391150" y="4635737"/>
                <a:ext cx="2230990" cy="968183"/>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b="1" dirty="0">
                    <a:solidFill>
                      <a:schemeClr val="tx1"/>
                    </a:solidFill>
                  </a:rPr>
                  <a:t>The effort values are also changed based on the regression equation.</a:t>
                </a:r>
              </a:p>
            </p:txBody>
          </p:sp>
        </p:grpSp>
      </p:grpSp>
      <p:sp>
        <p:nvSpPr>
          <p:cNvPr id="37" name="TextBox 36">
            <a:extLst>
              <a:ext uri="{FF2B5EF4-FFF2-40B4-BE49-F238E27FC236}">
                <a16:creationId xmlns:a16="http://schemas.microsoft.com/office/drawing/2014/main" id="{46CEB486-4584-419E-9DCC-C07D6203AEFD}"/>
              </a:ext>
            </a:extLst>
          </p:cNvPr>
          <p:cNvSpPr txBox="1"/>
          <p:nvPr/>
        </p:nvSpPr>
        <p:spPr>
          <a:xfrm>
            <a:off x="0" y="5860540"/>
            <a:ext cx="11845157" cy="920701"/>
          </a:xfrm>
          <a:prstGeom prst="rect">
            <a:avLst/>
          </a:prstGeom>
          <a:noFill/>
        </p:spPr>
        <p:txBody>
          <a:bodyPr wrap="square" lIns="0" rIns="0" rtlCol="0">
            <a:spAutoFit/>
          </a:bodyPr>
          <a:lstStyle/>
          <a:p>
            <a:pPr marL="457189" lvl="2" indent="-228594" eaLnBrk="0" fontAlgn="base" hangingPunct="0">
              <a:lnSpc>
                <a:spcPct val="110000"/>
              </a:lnSpc>
              <a:spcBef>
                <a:spcPct val="0"/>
              </a:spcBef>
              <a:spcAft>
                <a:spcPts val="800"/>
              </a:spcAft>
              <a:buFont typeface="Wingdings" pitchFamily="2" charset="2"/>
              <a:buChar char="v"/>
            </a:pPr>
            <a:r>
              <a:rPr lang="en-US" sz="1467" dirty="0">
                <a:solidFill>
                  <a:srgbClr val="1684B0"/>
                </a:solidFill>
                <a:latin typeface="Arial"/>
              </a:rPr>
              <a:t>During the substitution of new values in the assumption of the corresponding parameter, only the mean of the parameter is changed. The SD and correlation are intact.</a:t>
            </a:r>
          </a:p>
          <a:p>
            <a:pPr marL="457189" lvl="2" indent="-228594" eaLnBrk="0" fontAlgn="base" hangingPunct="0">
              <a:lnSpc>
                <a:spcPct val="110000"/>
              </a:lnSpc>
              <a:spcBef>
                <a:spcPct val="0"/>
              </a:spcBef>
              <a:spcAft>
                <a:spcPts val="800"/>
              </a:spcAft>
              <a:buFont typeface="Wingdings" pitchFamily="2" charset="2"/>
              <a:buChar char="v"/>
            </a:pPr>
            <a:r>
              <a:rPr lang="en-US" sz="1467" dirty="0">
                <a:solidFill>
                  <a:srgbClr val="1684B0"/>
                </a:solidFill>
                <a:latin typeface="Arial"/>
              </a:rPr>
              <a:t>When DP is considered, the defects detected and bug fixing/ rework of the later phases will reduce.</a:t>
            </a:r>
          </a:p>
        </p:txBody>
      </p:sp>
    </p:spTree>
    <p:extLst>
      <p:ext uri="{BB962C8B-B14F-4D97-AF65-F5344CB8AC3E}">
        <p14:creationId xmlns:p14="http://schemas.microsoft.com/office/powerpoint/2010/main" val="42363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56733" y="188640"/>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Calculation of New DRE</a:t>
            </a:r>
          </a:p>
        </p:txBody>
      </p:sp>
      <p:sp>
        <p:nvSpPr>
          <p:cNvPr id="4" name="Content Placeholder 1">
            <a:extLst>
              <a:ext uri="{FF2B5EF4-FFF2-40B4-BE49-F238E27FC236}">
                <a16:creationId xmlns:a16="http://schemas.microsoft.com/office/drawing/2014/main" id="{3CD8F52F-64EF-40F7-A655-F0909A07BA48}"/>
              </a:ext>
            </a:extLst>
          </p:cNvPr>
          <p:cNvSpPr txBox="1">
            <a:spLocks/>
          </p:cNvSpPr>
          <p:nvPr/>
        </p:nvSpPr>
        <p:spPr>
          <a:xfrm>
            <a:off x="146666" y="921789"/>
            <a:ext cx="11586732" cy="6415568"/>
          </a:xfrm>
          <a:prstGeom prst="rect">
            <a:avLst/>
          </a:prstGeom>
        </p:spPr>
        <p:txBody>
          <a:bodyPr/>
          <a:lstStyle>
            <a:lvl1pPr marL="0" indent="0" algn="ctr" defTabSz="914400" rtl="0" eaLnBrk="1" latinLnBrk="0" hangingPunct="1">
              <a:lnSpc>
                <a:spcPct val="100000"/>
              </a:lnSpc>
              <a:spcBef>
                <a:spcPts val="0"/>
              </a:spcBef>
              <a:buFont typeface="Arial" pitchFamily="34" charset="0"/>
              <a:buNone/>
              <a:defRPr sz="1100" kern="1200">
                <a:solidFill>
                  <a:schemeClr val="accent4"/>
                </a:solidFill>
                <a:latin typeface="+mn-lt"/>
                <a:ea typeface="+mn-ea"/>
                <a:cs typeface="+mn-cs"/>
              </a:defRPr>
            </a:lvl1pPr>
            <a:lvl2pPr marL="109538" indent="-109538" algn="ctr" defTabSz="914400" rtl="0" eaLnBrk="1" latinLnBrk="0" hangingPunct="1">
              <a:lnSpc>
                <a:spcPct val="100000"/>
              </a:lnSpc>
              <a:spcBef>
                <a:spcPts val="0"/>
              </a:spcBef>
              <a:buFont typeface="Arial" pitchFamily="34" charset="0"/>
              <a:buChar char="•"/>
              <a:defRPr sz="1100" kern="1200">
                <a:solidFill>
                  <a:schemeClr val="accent4"/>
                </a:solidFill>
                <a:latin typeface="+mn-lt"/>
                <a:ea typeface="+mn-ea"/>
                <a:cs typeface="+mn-cs"/>
              </a:defRPr>
            </a:lvl2pPr>
            <a:lvl3pPr marL="0" indent="0" algn="l" defTabSz="914400" rtl="0" eaLnBrk="1" latinLnBrk="0" hangingPunct="1">
              <a:lnSpc>
                <a:spcPct val="100000"/>
              </a:lnSpc>
              <a:spcBef>
                <a:spcPts val="0"/>
              </a:spcBef>
              <a:buSzPct val="100000"/>
              <a:buFont typeface="Arial" pitchFamily="34" charset="0"/>
              <a:buNone/>
              <a:defRPr sz="1100" kern="1200">
                <a:solidFill>
                  <a:schemeClr val="accent4"/>
                </a:solidFill>
                <a:latin typeface="+mn-lt"/>
                <a:ea typeface="+mn-ea"/>
                <a:cs typeface="+mn-cs"/>
              </a:defRPr>
            </a:lvl3pPr>
            <a:lvl4pPr marL="108000" indent="-108000" algn="l" defTabSz="914400" rtl="0" eaLnBrk="1" latinLnBrk="0" hangingPunct="1">
              <a:lnSpc>
                <a:spcPct val="100000"/>
              </a:lnSpc>
              <a:spcBef>
                <a:spcPts val="0"/>
              </a:spcBef>
              <a:buSzPct val="100000"/>
              <a:buFont typeface="Arial" pitchFamily="34" charset="0"/>
              <a:buChar char="•"/>
              <a:defRPr sz="1100" kern="1200">
                <a:solidFill>
                  <a:schemeClr val="accent4"/>
                </a:solidFill>
                <a:latin typeface="+mn-lt"/>
                <a:ea typeface="+mn-ea"/>
                <a:cs typeface="+mn-cs"/>
              </a:defRPr>
            </a:lvl4pPr>
            <a:lvl5pPr marL="216000" indent="-108000" algn="l" defTabSz="914400" rtl="0" eaLnBrk="1" latinLnBrk="0" hangingPunct="1">
              <a:lnSpc>
                <a:spcPct val="100000"/>
              </a:lnSpc>
              <a:spcBef>
                <a:spcPts val="0"/>
              </a:spcBef>
              <a:buSzPct val="100000"/>
              <a:buFont typeface="Arial" pitchFamily="34" charset="0"/>
              <a:buChar char="•"/>
              <a:tabLst/>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594" indent="-228594" algn="l">
              <a:lnSpc>
                <a:spcPct val="150000"/>
              </a:lnSpc>
              <a:buFont typeface="Wingdings" panose="05000000000000000000" pitchFamily="2" charset="2"/>
              <a:buChar char="§"/>
            </a:pPr>
            <a:r>
              <a:rPr lang="en-US" sz="1467" dirty="0">
                <a:solidFill>
                  <a:schemeClr val="tx1"/>
                </a:solidFill>
              </a:rPr>
              <a:t>For models using DRE as the variable for defect removal, the corresponding Defect removal values obtained from the regression equation are used to calculate the new DRE.</a:t>
            </a:r>
          </a:p>
          <a:p>
            <a:pPr marL="228594" indent="-228594" algn="l">
              <a:lnSpc>
                <a:spcPct val="150000"/>
              </a:lnSpc>
              <a:buFont typeface="Wingdings" panose="05000000000000000000" pitchFamily="2" charset="2"/>
              <a:buChar char="§"/>
            </a:pPr>
            <a:r>
              <a:rPr lang="en-US" sz="1467" dirty="0">
                <a:solidFill>
                  <a:schemeClr val="tx1"/>
                </a:solidFill>
              </a:rPr>
              <a:t>For example, the old DRE =0.55, the defect removed = 75 and the new defect removed value from regression equation with DP value  = 100, then new DRE will be calculated as follows.</a:t>
            </a:r>
          </a:p>
          <a:p>
            <a:pPr marL="228594" indent="-228594" algn="l">
              <a:lnSpc>
                <a:spcPct val="150000"/>
              </a:lnSpc>
              <a:buFont typeface="Wingdings" panose="05000000000000000000" pitchFamily="2" charset="2"/>
              <a:buChar char="§"/>
            </a:pPr>
            <a:r>
              <a:rPr lang="en-US" sz="1467" dirty="0">
                <a:solidFill>
                  <a:schemeClr val="tx1"/>
                </a:solidFill>
              </a:rPr>
              <a:t>New DRE = {Old DRE * (New Defect removed/ Old defect removed)}</a:t>
            </a:r>
          </a:p>
          <a:p>
            <a:pPr marL="0" lvl="1" indent="0" algn="l">
              <a:lnSpc>
                <a:spcPct val="150000"/>
              </a:lnSpc>
              <a:buNone/>
            </a:pPr>
            <a:r>
              <a:rPr lang="en-US" sz="1467" dirty="0">
                <a:solidFill>
                  <a:schemeClr val="tx1"/>
                </a:solidFill>
              </a:rPr>
              <a:t> 	     = {0.55*(100/75)}</a:t>
            </a:r>
            <a:endParaRPr lang="en-IN" sz="1467" dirty="0">
              <a:solidFill>
                <a:schemeClr val="tx1"/>
              </a:solidFill>
            </a:endParaRPr>
          </a:p>
          <a:p>
            <a:pPr marL="0" lvl="1" indent="0" algn="l">
              <a:lnSpc>
                <a:spcPct val="150000"/>
              </a:lnSpc>
              <a:buNone/>
            </a:pPr>
            <a:r>
              <a:rPr lang="en-US" sz="1467" dirty="0">
                <a:solidFill>
                  <a:schemeClr val="tx1"/>
                </a:solidFill>
              </a:rPr>
              <a:t>	     = 0.733</a:t>
            </a:r>
          </a:p>
        </p:txBody>
      </p:sp>
      <p:sp>
        <p:nvSpPr>
          <p:cNvPr id="5" name="TextBox 4">
            <a:extLst>
              <a:ext uri="{FF2B5EF4-FFF2-40B4-BE49-F238E27FC236}">
                <a16:creationId xmlns:a16="http://schemas.microsoft.com/office/drawing/2014/main" id="{8C4F0011-D731-4134-86F8-5CDA32AD5010}"/>
              </a:ext>
            </a:extLst>
          </p:cNvPr>
          <p:cNvSpPr txBox="1"/>
          <p:nvPr/>
        </p:nvSpPr>
        <p:spPr>
          <a:xfrm>
            <a:off x="70419" y="5173474"/>
            <a:ext cx="11662979" cy="569771"/>
          </a:xfrm>
          <a:prstGeom prst="rect">
            <a:avLst/>
          </a:prstGeom>
          <a:noFill/>
        </p:spPr>
        <p:txBody>
          <a:bodyPr wrap="square" lIns="0" rIns="0" rtlCol="0">
            <a:spAutoFit/>
          </a:bodyPr>
          <a:lstStyle/>
          <a:p>
            <a:pPr marL="457189" lvl="2" indent="-228594" eaLnBrk="0" fontAlgn="base" hangingPunct="0">
              <a:lnSpc>
                <a:spcPct val="110000"/>
              </a:lnSpc>
              <a:spcBef>
                <a:spcPct val="0"/>
              </a:spcBef>
              <a:spcAft>
                <a:spcPts val="800"/>
              </a:spcAft>
              <a:buFont typeface="Wingdings" pitchFamily="2" charset="2"/>
              <a:buChar char="v"/>
            </a:pPr>
            <a:r>
              <a:rPr lang="en-US" sz="1467" dirty="0">
                <a:solidFill>
                  <a:srgbClr val="1684B0"/>
                </a:solidFill>
                <a:latin typeface="Arial"/>
              </a:rPr>
              <a:t>While new DRE is substituted, the relationship (Formulae) among the defect injected, DRE and defect removed parameters should not be changed. The new defect removed will automatically be updated with the effect of new DRE.</a:t>
            </a:r>
          </a:p>
        </p:txBody>
      </p:sp>
    </p:spTree>
    <p:extLst>
      <p:ext uri="{BB962C8B-B14F-4D97-AF65-F5344CB8AC3E}">
        <p14:creationId xmlns:p14="http://schemas.microsoft.com/office/powerpoint/2010/main" val="3186316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65936" y="26064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Recalibration</a:t>
            </a:r>
          </a:p>
        </p:txBody>
      </p:sp>
      <p:sp>
        <p:nvSpPr>
          <p:cNvPr id="4" name="Content Placeholder 1">
            <a:extLst>
              <a:ext uri="{FF2B5EF4-FFF2-40B4-BE49-F238E27FC236}">
                <a16:creationId xmlns:a16="http://schemas.microsoft.com/office/drawing/2014/main" id="{B380B836-3858-453D-B8EB-95BFB6A944A7}"/>
              </a:ext>
            </a:extLst>
          </p:cNvPr>
          <p:cNvSpPr txBox="1">
            <a:spLocks/>
          </p:cNvSpPr>
          <p:nvPr/>
        </p:nvSpPr>
        <p:spPr>
          <a:xfrm>
            <a:off x="184585" y="838661"/>
            <a:ext cx="11586732" cy="6415568"/>
          </a:xfrm>
          <a:prstGeom prst="rect">
            <a:avLst/>
          </a:prstGeom>
        </p:spPr>
        <p:txBody>
          <a:bodyPr/>
          <a:lstStyle>
            <a:lvl1pPr marL="0" indent="0" algn="ctr" defTabSz="914400" rtl="0" eaLnBrk="1" latinLnBrk="0" hangingPunct="1">
              <a:lnSpc>
                <a:spcPct val="100000"/>
              </a:lnSpc>
              <a:spcBef>
                <a:spcPts val="0"/>
              </a:spcBef>
              <a:buFont typeface="Arial" pitchFamily="34" charset="0"/>
              <a:buNone/>
              <a:defRPr sz="1100" kern="1200">
                <a:solidFill>
                  <a:schemeClr val="accent4"/>
                </a:solidFill>
                <a:latin typeface="+mn-lt"/>
                <a:ea typeface="+mn-ea"/>
                <a:cs typeface="+mn-cs"/>
              </a:defRPr>
            </a:lvl1pPr>
            <a:lvl2pPr marL="109538" indent="-109538" algn="ctr" defTabSz="914400" rtl="0" eaLnBrk="1" latinLnBrk="0" hangingPunct="1">
              <a:lnSpc>
                <a:spcPct val="100000"/>
              </a:lnSpc>
              <a:spcBef>
                <a:spcPts val="0"/>
              </a:spcBef>
              <a:buFont typeface="Arial" pitchFamily="34" charset="0"/>
              <a:buChar char="•"/>
              <a:defRPr sz="1100" kern="1200">
                <a:solidFill>
                  <a:schemeClr val="accent4"/>
                </a:solidFill>
                <a:latin typeface="+mn-lt"/>
                <a:ea typeface="+mn-ea"/>
                <a:cs typeface="+mn-cs"/>
              </a:defRPr>
            </a:lvl2pPr>
            <a:lvl3pPr marL="0" indent="0" algn="l" defTabSz="914400" rtl="0" eaLnBrk="1" latinLnBrk="0" hangingPunct="1">
              <a:lnSpc>
                <a:spcPct val="100000"/>
              </a:lnSpc>
              <a:spcBef>
                <a:spcPts val="0"/>
              </a:spcBef>
              <a:buSzPct val="100000"/>
              <a:buFont typeface="Arial" pitchFamily="34" charset="0"/>
              <a:buNone/>
              <a:defRPr sz="1100" kern="1200">
                <a:solidFill>
                  <a:schemeClr val="accent4"/>
                </a:solidFill>
                <a:latin typeface="+mn-lt"/>
                <a:ea typeface="+mn-ea"/>
                <a:cs typeface="+mn-cs"/>
              </a:defRPr>
            </a:lvl3pPr>
            <a:lvl4pPr marL="108000" indent="-108000" algn="l" defTabSz="914400" rtl="0" eaLnBrk="1" latinLnBrk="0" hangingPunct="1">
              <a:lnSpc>
                <a:spcPct val="100000"/>
              </a:lnSpc>
              <a:spcBef>
                <a:spcPts val="0"/>
              </a:spcBef>
              <a:buSzPct val="100000"/>
              <a:buFont typeface="Arial" pitchFamily="34" charset="0"/>
              <a:buChar char="•"/>
              <a:defRPr sz="1100" kern="1200">
                <a:solidFill>
                  <a:schemeClr val="accent4"/>
                </a:solidFill>
                <a:latin typeface="+mn-lt"/>
                <a:ea typeface="+mn-ea"/>
                <a:cs typeface="+mn-cs"/>
              </a:defRPr>
            </a:lvl4pPr>
            <a:lvl5pPr marL="216000" indent="-108000" algn="l" defTabSz="914400" rtl="0" eaLnBrk="1" latinLnBrk="0" hangingPunct="1">
              <a:lnSpc>
                <a:spcPct val="100000"/>
              </a:lnSpc>
              <a:spcBef>
                <a:spcPts val="0"/>
              </a:spcBef>
              <a:buSzPct val="100000"/>
              <a:buFont typeface="Arial" pitchFamily="34" charset="0"/>
              <a:buChar char="•"/>
              <a:tabLst/>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594" indent="-228594" algn="l">
              <a:lnSpc>
                <a:spcPct val="150000"/>
              </a:lnSpc>
              <a:buFont typeface="Wingdings" panose="05000000000000000000" pitchFamily="2" charset="2"/>
              <a:buChar char="§"/>
            </a:pPr>
            <a:r>
              <a:rPr lang="en-US" sz="1467" dirty="0">
                <a:solidFill>
                  <a:schemeClr val="tx1"/>
                </a:solidFill>
              </a:rPr>
              <a:t>The selected alternative, with the finalized process steps, is implemented in the project. </a:t>
            </a:r>
          </a:p>
          <a:p>
            <a:pPr marL="228594" indent="-228594" algn="l">
              <a:lnSpc>
                <a:spcPct val="150000"/>
              </a:lnSpc>
              <a:buFont typeface="Wingdings" panose="05000000000000000000" pitchFamily="2" charset="2"/>
              <a:buChar char="§"/>
            </a:pPr>
            <a:r>
              <a:rPr lang="en-US" sz="1467" dirty="0">
                <a:solidFill>
                  <a:schemeClr val="tx1"/>
                </a:solidFill>
              </a:rPr>
              <a:t>After completion of every phase, the actuals of the corresponding phase are fed into the model. </a:t>
            </a:r>
          </a:p>
          <a:p>
            <a:pPr marL="228594" indent="-228594" algn="l">
              <a:lnSpc>
                <a:spcPct val="150000"/>
              </a:lnSpc>
              <a:buFont typeface="Wingdings" panose="05000000000000000000" pitchFamily="2" charset="2"/>
              <a:buChar char="§"/>
            </a:pPr>
            <a:r>
              <a:rPr lang="en-US" sz="1467" dirty="0">
                <a:solidFill>
                  <a:schemeClr val="tx1"/>
                </a:solidFill>
              </a:rPr>
              <a:t>This is done by redefining the assumption of the performance of the step with the replacement of mean with the actual value and standard deviation with infinitesimal value. </a:t>
            </a:r>
          </a:p>
          <a:p>
            <a:pPr marL="228594" indent="-228594" algn="l">
              <a:lnSpc>
                <a:spcPct val="150000"/>
              </a:lnSpc>
              <a:buFont typeface="Wingdings" panose="05000000000000000000" pitchFamily="2" charset="2"/>
              <a:buChar char="§"/>
            </a:pPr>
            <a:r>
              <a:rPr lang="en-US" sz="1467" dirty="0">
                <a:solidFill>
                  <a:schemeClr val="tx1"/>
                </a:solidFill>
              </a:rPr>
              <a:t>The Regression equations are used to calculate the new values for the parameters as done during the process improvement. </a:t>
            </a:r>
          </a:p>
          <a:p>
            <a:pPr marL="228594" indent="-228594" algn="l">
              <a:lnSpc>
                <a:spcPct val="150000"/>
              </a:lnSpc>
              <a:buFont typeface="Wingdings" panose="05000000000000000000" pitchFamily="2" charset="2"/>
              <a:buChar char="§"/>
            </a:pPr>
            <a:r>
              <a:rPr lang="en-US" sz="1467" dirty="0">
                <a:solidFill>
                  <a:schemeClr val="tx1"/>
                </a:solidFill>
              </a:rPr>
              <a:t>The simulation result is analyzed and if the certainty of the model is below the threshold level, corrective and preventive actions are taken. The same procedure is followed for recalibration after each phase.</a:t>
            </a:r>
          </a:p>
          <a:p>
            <a:pPr marL="228594" indent="-228594" algn="l">
              <a:lnSpc>
                <a:spcPct val="150000"/>
              </a:lnSpc>
              <a:buFont typeface="Wingdings" panose="05000000000000000000" pitchFamily="2" charset="2"/>
              <a:buChar char="§"/>
            </a:pPr>
            <a:endParaRPr lang="en-US" sz="1467" dirty="0"/>
          </a:p>
          <a:p>
            <a:pPr marL="228594" indent="-228594" algn="l">
              <a:lnSpc>
                <a:spcPct val="150000"/>
              </a:lnSpc>
              <a:buFont typeface="Wingdings" panose="05000000000000000000" pitchFamily="2" charset="2"/>
              <a:buChar char="§"/>
            </a:pPr>
            <a:endParaRPr lang="en-US" sz="1467" dirty="0"/>
          </a:p>
          <a:p>
            <a:pPr marL="228594" indent="-228594" algn="l">
              <a:lnSpc>
                <a:spcPct val="150000"/>
              </a:lnSpc>
              <a:buFont typeface="Wingdings" panose="05000000000000000000" pitchFamily="2" charset="2"/>
              <a:buChar char="§"/>
            </a:pPr>
            <a:endParaRPr lang="en-US" sz="1467" dirty="0"/>
          </a:p>
          <a:p>
            <a:pPr marL="228594" indent="-228594" algn="l">
              <a:lnSpc>
                <a:spcPct val="150000"/>
              </a:lnSpc>
              <a:buFont typeface="Wingdings" panose="05000000000000000000" pitchFamily="2" charset="2"/>
              <a:buChar char="§"/>
            </a:pPr>
            <a:endParaRPr lang="en-US" sz="1467" dirty="0"/>
          </a:p>
          <a:p>
            <a:pPr marL="228594" indent="-228594" algn="l">
              <a:lnSpc>
                <a:spcPct val="150000"/>
              </a:lnSpc>
              <a:buFont typeface="Wingdings" panose="05000000000000000000" pitchFamily="2" charset="2"/>
              <a:buChar char="§"/>
            </a:pPr>
            <a:endParaRPr lang="en-US" sz="1467" dirty="0"/>
          </a:p>
          <a:p>
            <a:pPr marL="228594" indent="-228594" algn="l">
              <a:lnSpc>
                <a:spcPct val="150000"/>
              </a:lnSpc>
              <a:buFont typeface="Wingdings" panose="05000000000000000000" pitchFamily="2" charset="2"/>
              <a:buChar char="§"/>
            </a:pPr>
            <a:endParaRPr lang="en-US" sz="1467" dirty="0">
              <a:solidFill>
                <a:srgbClr val="1684B0"/>
              </a:solidFill>
            </a:endParaRPr>
          </a:p>
          <a:p>
            <a:pPr marL="228594" indent="-228594" algn="l">
              <a:lnSpc>
                <a:spcPct val="150000"/>
              </a:lnSpc>
              <a:buFont typeface="Wingdings" panose="05000000000000000000" pitchFamily="2" charset="2"/>
              <a:buChar char="§"/>
            </a:pPr>
            <a:r>
              <a:rPr lang="en-US" sz="1467" dirty="0">
                <a:solidFill>
                  <a:srgbClr val="1684B0"/>
                </a:solidFill>
              </a:rPr>
              <a:t>While entering the actual of a parameter, substitute Mean with actual value and SD with an infinitesimal value since the Model will not allow Zero as an input.</a:t>
            </a:r>
          </a:p>
          <a:p>
            <a:pPr marL="228594" indent="-228594" algn="l">
              <a:lnSpc>
                <a:spcPct val="150000"/>
              </a:lnSpc>
              <a:buFont typeface="Wingdings" panose="05000000000000000000" pitchFamily="2" charset="2"/>
              <a:buChar char="§"/>
            </a:pPr>
            <a:endParaRPr lang="en-US" sz="1467" dirty="0"/>
          </a:p>
        </p:txBody>
      </p:sp>
    </p:spTree>
    <p:extLst>
      <p:ext uri="{BB962C8B-B14F-4D97-AF65-F5344CB8AC3E}">
        <p14:creationId xmlns:p14="http://schemas.microsoft.com/office/powerpoint/2010/main" val="3411657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21734" y="230146"/>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Recalibration - Effort</a:t>
            </a:r>
          </a:p>
        </p:txBody>
      </p:sp>
      <p:sp>
        <p:nvSpPr>
          <p:cNvPr id="2" name="Rectangle 1">
            <a:extLst>
              <a:ext uri="{FF2B5EF4-FFF2-40B4-BE49-F238E27FC236}">
                <a16:creationId xmlns:a16="http://schemas.microsoft.com/office/drawing/2014/main" id="{82E0AC6F-34C6-4782-AE51-CA4EAF19CDD1}"/>
              </a:ext>
            </a:extLst>
          </p:cNvPr>
          <p:cNvSpPr/>
          <p:nvPr/>
        </p:nvSpPr>
        <p:spPr>
          <a:xfrm>
            <a:off x="184583" y="906535"/>
            <a:ext cx="11109643" cy="609526"/>
          </a:xfrm>
          <a:prstGeom prst="rect">
            <a:avLst/>
          </a:prstGeom>
        </p:spPr>
        <p:txBody>
          <a:bodyPr wrap="square">
            <a:spAutoFit/>
          </a:bodyPr>
          <a:lstStyle/>
          <a:p>
            <a:pPr marL="380990" indent="-380990" algn="just">
              <a:lnSpc>
                <a:spcPct val="90000"/>
              </a:lnSpc>
              <a:buFont typeface="Wingdings" panose="05000000000000000000" pitchFamily="2" charset="2"/>
              <a:buChar char="§"/>
            </a:pPr>
            <a:r>
              <a:rPr lang="en-US" sz="1867" dirty="0"/>
              <a:t>For instance, Recalibration is to be done after the Design phase, the actual needs to be entered for Effort and Defect removed. </a:t>
            </a:r>
            <a:endParaRPr lang="en-US" altLang="en-US" sz="1867" dirty="0"/>
          </a:p>
        </p:txBody>
      </p:sp>
      <p:grpSp>
        <p:nvGrpSpPr>
          <p:cNvPr id="4" name="Group 3">
            <a:extLst>
              <a:ext uri="{FF2B5EF4-FFF2-40B4-BE49-F238E27FC236}">
                <a16:creationId xmlns:a16="http://schemas.microsoft.com/office/drawing/2014/main" id="{63ED6457-5A27-4D91-9145-262DD8A3C5C7}"/>
              </a:ext>
            </a:extLst>
          </p:cNvPr>
          <p:cNvGrpSpPr/>
          <p:nvPr/>
        </p:nvGrpSpPr>
        <p:grpSpPr>
          <a:xfrm>
            <a:off x="2133599" y="1463039"/>
            <a:ext cx="7808423" cy="5505415"/>
            <a:chOff x="1143000" y="381000"/>
            <a:chExt cx="6781800" cy="5181600"/>
          </a:xfrm>
        </p:grpSpPr>
        <p:pic>
          <p:nvPicPr>
            <p:cNvPr id="5" name="Picture 1">
              <a:extLst>
                <a:ext uri="{FF2B5EF4-FFF2-40B4-BE49-F238E27FC236}">
                  <a16:creationId xmlns:a16="http://schemas.microsoft.com/office/drawing/2014/main" id="{5A83F081-DF2D-471B-8B67-795FA93CC33B}"/>
                </a:ext>
              </a:extLst>
            </p:cNvPr>
            <p:cNvPicPr>
              <a:picLocks noChangeAspect="1" noChangeArrowheads="1"/>
            </p:cNvPicPr>
            <p:nvPr/>
          </p:nvPicPr>
          <p:blipFill>
            <a:blip r:embed="rId3" cstate="print"/>
            <a:srcRect t="3659" r="18597" b="13415"/>
            <a:stretch>
              <a:fillRect/>
            </a:stretch>
          </p:blipFill>
          <p:spPr bwMode="auto">
            <a:xfrm>
              <a:off x="1143000" y="381000"/>
              <a:ext cx="6781800" cy="5181600"/>
            </a:xfrm>
            <a:prstGeom prst="rect">
              <a:avLst/>
            </a:prstGeom>
            <a:noFill/>
            <a:ln w="9525">
              <a:solidFill>
                <a:schemeClr val="tx1"/>
              </a:solidFill>
              <a:miter lim="800000"/>
              <a:headEnd/>
              <a:tailEnd/>
            </a:ln>
            <a:effectLst/>
          </p:spPr>
        </p:pic>
        <p:grpSp>
          <p:nvGrpSpPr>
            <p:cNvPr id="6" name="Group 55">
              <a:extLst>
                <a:ext uri="{FF2B5EF4-FFF2-40B4-BE49-F238E27FC236}">
                  <a16:creationId xmlns:a16="http://schemas.microsoft.com/office/drawing/2014/main" id="{772D56EF-63C9-4A16-BF74-701636BF310B}"/>
                </a:ext>
              </a:extLst>
            </p:cNvPr>
            <p:cNvGrpSpPr/>
            <p:nvPr/>
          </p:nvGrpSpPr>
          <p:grpSpPr>
            <a:xfrm>
              <a:off x="2438400" y="3505200"/>
              <a:ext cx="5334000" cy="1736834"/>
              <a:chOff x="2209800" y="5181600"/>
              <a:chExt cx="5334000" cy="1736834"/>
            </a:xfrm>
          </p:grpSpPr>
          <p:sp>
            <p:nvSpPr>
              <p:cNvPr id="7" name="Oval 6">
                <a:extLst>
                  <a:ext uri="{FF2B5EF4-FFF2-40B4-BE49-F238E27FC236}">
                    <a16:creationId xmlns:a16="http://schemas.microsoft.com/office/drawing/2014/main" id="{BBCD6811-E957-402F-B88B-BE4FEC9F5A0F}"/>
                  </a:ext>
                </a:extLst>
              </p:cNvPr>
              <p:cNvSpPr/>
              <p:nvPr/>
            </p:nvSpPr>
            <p:spPr>
              <a:xfrm flipH="1">
                <a:off x="2209800" y="6629400"/>
                <a:ext cx="762000" cy="275772"/>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rgbClr val="1684B0"/>
                  </a:solidFill>
                </a:endParaRPr>
              </a:p>
            </p:txBody>
          </p:sp>
          <p:sp>
            <p:nvSpPr>
              <p:cNvPr id="9" name="TextBox 8">
                <a:extLst>
                  <a:ext uri="{FF2B5EF4-FFF2-40B4-BE49-F238E27FC236}">
                    <a16:creationId xmlns:a16="http://schemas.microsoft.com/office/drawing/2014/main" id="{6DE0A609-345C-4F35-94E6-DADC38855F74}"/>
                  </a:ext>
                </a:extLst>
              </p:cNvPr>
              <p:cNvSpPr txBox="1"/>
              <p:nvPr/>
            </p:nvSpPr>
            <p:spPr>
              <a:xfrm>
                <a:off x="5562600" y="5181600"/>
                <a:ext cx="1981200" cy="955924"/>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200" b="1" dirty="0">
                    <a:solidFill>
                      <a:srgbClr val="1684B0"/>
                    </a:solidFill>
                  </a:rPr>
                  <a:t>For effort, enter the actual value in the Mean and an infinitesimal value as SD. The other values are not changed.</a:t>
                </a:r>
              </a:p>
            </p:txBody>
          </p:sp>
          <p:cxnSp>
            <p:nvCxnSpPr>
              <p:cNvPr id="10" name="Straight Arrow Connector 9">
                <a:extLst>
                  <a:ext uri="{FF2B5EF4-FFF2-40B4-BE49-F238E27FC236}">
                    <a16:creationId xmlns:a16="http://schemas.microsoft.com/office/drawing/2014/main" id="{A538F104-BD26-4A65-AE24-C448F1FF00F4}"/>
                  </a:ext>
                </a:extLst>
              </p:cNvPr>
              <p:cNvCxnSpPr>
                <a:stCxn id="7" idx="0"/>
                <a:endCxn id="9" idx="1"/>
              </p:cNvCxnSpPr>
              <p:nvPr/>
            </p:nvCxnSpPr>
            <p:spPr>
              <a:xfrm flipV="1">
                <a:off x="2590800" y="5659563"/>
                <a:ext cx="2971801" cy="9698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1C7A45B-5499-46AB-AFC4-AC604678F148}"/>
                  </a:ext>
                </a:extLst>
              </p:cNvPr>
              <p:cNvSpPr/>
              <p:nvPr/>
            </p:nvSpPr>
            <p:spPr>
              <a:xfrm flipH="1">
                <a:off x="3915102" y="6613634"/>
                <a:ext cx="990600" cy="3048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rgbClr val="1684B0"/>
                  </a:solidFill>
                </a:endParaRPr>
              </a:p>
            </p:txBody>
          </p:sp>
          <p:cxnSp>
            <p:nvCxnSpPr>
              <p:cNvPr id="12" name="Straight Arrow Connector 11">
                <a:extLst>
                  <a:ext uri="{FF2B5EF4-FFF2-40B4-BE49-F238E27FC236}">
                    <a16:creationId xmlns:a16="http://schemas.microsoft.com/office/drawing/2014/main" id="{965C895B-4A9E-4599-9D0B-791FF1F3A376}"/>
                  </a:ext>
                </a:extLst>
              </p:cNvPr>
              <p:cNvCxnSpPr>
                <a:stCxn id="11" idx="0"/>
                <a:endCxn id="9" idx="1"/>
              </p:cNvCxnSpPr>
              <p:nvPr/>
            </p:nvCxnSpPr>
            <p:spPr>
              <a:xfrm flipV="1">
                <a:off x="4410402" y="5659563"/>
                <a:ext cx="1152198" cy="9540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14953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21362" y="292649"/>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Recalibration - Defect Removed</a:t>
            </a:r>
          </a:p>
        </p:txBody>
      </p:sp>
      <p:pic>
        <p:nvPicPr>
          <p:cNvPr id="13" name="Picture 2">
            <a:extLst>
              <a:ext uri="{FF2B5EF4-FFF2-40B4-BE49-F238E27FC236}">
                <a16:creationId xmlns:a16="http://schemas.microsoft.com/office/drawing/2014/main" id="{5D7FB0A7-4955-43DB-9163-E11686178F13}"/>
              </a:ext>
            </a:extLst>
          </p:cNvPr>
          <p:cNvPicPr>
            <a:picLocks noChangeAspect="1" noChangeArrowheads="1"/>
          </p:cNvPicPr>
          <p:nvPr/>
        </p:nvPicPr>
        <p:blipFill>
          <a:blip r:embed="rId3" cstate="print"/>
          <a:srcRect t="3125" r="40625" b="12500"/>
          <a:stretch>
            <a:fillRect/>
          </a:stretch>
        </p:blipFill>
        <p:spPr bwMode="auto">
          <a:xfrm>
            <a:off x="1873135" y="815576"/>
            <a:ext cx="6957943" cy="6042424"/>
          </a:xfrm>
          <a:prstGeom prst="rect">
            <a:avLst/>
          </a:prstGeom>
          <a:noFill/>
          <a:ln w="9525">
            <a:solidFill>
              <a:schemeClr val="tx1"/>
            </a:solidFill>
            <a:miter lim="800000"/>
            <a:headEnd/>
            <a:tailEnd/>
          </a:ln>
          <a:effectLst/>
        </p:spPr>
      </p:pic>
      <p:grpSp>
        <p:nvGrpSpPr>
          <p:cNvPr id="14" name="Group 13">
            <a:extLst>
              <a:ext uri="{FF2B5EF4-FFF2-40B4-BE49-F238E27FC236}">
                <a16:creationId xmlns:a16="http://schemas.microsoft.com/office/drawing/2014/main" id="{DB9D8C51-CDDA-49C8-89B0-B04A8BC53A2D}"/>
              </a:ext>
            </a:extLst>
          </p:cNvPr>
          <p:cNvGrpSpPr/>
          <p:nvPr/>
        </p:nvGrpSpPr>
        <p:grpSpPr>
          <a:xfrm>
            <a:off x="6855675" y="1757094"/>
            <a:ext cx="4970565" cy="1875629"/>
            <a:chOff x="5531068" y="-1600200"/>
            <a:chExt cx="3841532" cy="1524000"/>
          </a:xfrm>
        </p:grpSpPr>
        <p:sp>
          <p:nvSpPr>
            <p:cNvPr id="15" name="Oval 14">
              <a:extLst>
                <a:ext uri="{FF2B5EF4-FFF2-40B4-BE49-F238E27FC236}">
                  <a16:creationId xmlns:a16="http://schemas.microsoft.com/office/drawing/2014/main" id="{278104DA-371A-41CC-83E8-FAF01CDF4182}"/>
                </a:ext>
              </a:extLst>
            </p:cNvPr>
            <p:cNvSpPr/>
            <p:nvPr/>
          </p:nvSpPr>
          <p:spPr>
            <a:xfrm>
              <a:off x="5531068" y="-409902"/>
              <a:ext cx="1171902" cy="333702"/>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rgbClr val="1684B0"/>
                </a:solidFill>
              </a:endParaRPr>
            </a:p>
          </p:txBody>
        </p:sp>
        <p:sp>
          <p:nvSpPr>
            <p:cNvPr id="16" name="TextBox 15">
              <a:extLst>
                <a:ext uri="{FF2B5EF4-FFF2-40B4-BE49-F238E27FC236}">
                  <a16:creationId xmlns:a16="http://schemas.microsoft.com/office/drawing/2014/main" id="{74812A98-E447-4438-A587-623549281FA9}"/>
                </a:ext>
              </a:extLst>
            </p:cNvPr>
            <p:cNvSpPr txBox="1"/>
            <p:nvPr/>
          </p:nvSpPr>
          <p:spPr>
            <a:xfrm>
              <a:off x="7391400" y="-1600200"/>
              <a:ext cx="1981200" cy="1408350"/>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b="1" dirty="0">
                  <a:solidFill>
                    <a:srgbClr val="1684B0"/>
                  </a:solidFill>
                </a:rPr>
                <a:t>The defects detected in the design phase are entered in the defect removed cell. The formula written w. r. to DRE or Defect Density will become void for the particular cell.</a:t>
              </a:r>
            </a:p>
          </p:txBody>
        </p:sp>
        <p:cxnSp>
          <p:nvCxnSpPr>
            <p:cNvPr id="17" name="Straight Arrow Connector 16">
              <a:extLst>
                <a:ext uri="{FF2B5EF4-FFF2-40B4-BE49-F238E27FC236}">
                  <a16:creationId xmlns:a16="http://schemas.microsoft.com/office/drawing/2014/main" id="{8931FE1D-E5EE-4D06-BF01-D40269ADA02E}"/>
                </a:ext>
              </a:extLst>
            </p:cNvPr>
            <p:cNvCxnSpPr>
              <a:stCxn id="15" idx="6"/>
              <a:endCxn id="16" idx="1"/>
            </p:cNvCxnSpPr>
            <p:nvPr/>
          </p:nvCxnSpPr>
          <p:spPr>
            <a:xfrm flipV="1">
              <a:off x="6702970" y="-896025"/>
              <a:ext cx="688430" cy="6529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347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56733" y="195293"/>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Defect Injected – Hypothesis testing</a:t>
            </a:r>
          </a:p>
        </p:txBody>
      </p:sp>
      <p:sp>
        <p:nvSpPr>
          <p:cNvPr id="5" name="Content Placeholder 1">
            <a:extLst>
              <a:ext uri="{FF2B5EF4-FFF2-40B4-BE49-F238E27FC236}">
                <a16:creationId xmlns:a16="http://schemas.microsoft.com/office/drawing/2014/main" id="{CE26C2BF-7C27-47B8-BAB9-7773C39AAB51}"/>
              </a:ext>
            </a:extLst>
          </p:cNvPr>
          <p:cNvSpPr txBox="1">
            <a:spLocks/>
          </p:cNvSpPr>
          <p:nvPr/>
        </p:nvSpPr>
        <p:spPr>
          <a:xfrm>
            <a:off x="184585" y="831273"/>
            <a:ext cx="11586732" cy="1422400"/>
          </a:xfrm>
          <a:prstGeom prst="rect">
            <a:avLst/>
          </a:prstGeom>
        </p:spPr>
        <p:txBody>
          <a:bodyPr/>
          <a:lstStyle>
            <a:lvl1pPr marL="0" indent="0" algn="ctr" defTabSz="914400" rtl="0" eaLnBrk="1" latinLnBrk="0" hangingPunct="1">
              <a:lnSpc>
                <a:spcPct val="100000"/>
              </a:lnSpc>
              <a:spcBef>
                <a:spcPts val="0"/>
              </a:spcBef>
              <a:buFont typeface="Arial" pitchFamily="34" charset="0"/>
              <a:buNone/>
              <a:defRPr sz="1100" kern="1200">
                <a:solidFill>
                  <a:schemeClr val="accent4"/>
                </a:solidFill>
                <a:latin typeface="+mn-lt"/>
                <a:ea typeface="+mn-ea"/>
                <a:cs typeface="+mn-cs"/>
              </a:defRPr>
            </a:lvl1pPr>
            <a:lvl2pPr marL="109538" indent="-109538" algn="ctr" defTabSz="914400" rtl="0" eaLnBrk="1" latinLnBrk="0" hangingPunct="1">
              <a:lnSpc>
                <a:spcPct val="100000"/>
              </a:lnSpc>
              <a:spcBef>
                <a:spcPts val="0"/>
              </a:spcBef>
              <a:buFont typeface="Arial" pitchFamily="34" charset="0"/>
              <a:buChar char="•"/>
              <a:defRPr sz="1100" kern="1200">
                <a:solidFill>
                  <a:schemeClr val="accent4"/>
                </a:solidFill>
                <a:latin typeface="+mn-lt"/>
                <a:ea typeface="+mn-ea"/>
                <a:cs typeface="+mn-cs"/>
              </a:defRPr>
            </a:lvl2pPr>
            <a:lvl3pPr marL="0" indent="0" algn="l" defTabSz="914400" rtl="0" eaLnBrk="1" latinLnBrk="0" hangingPunct="1">
              <a:lnSpc>
                <a:spcPct val="100000"/>
              </a:lnSpc>
              <a:spcBef>
                <a:spcPts val="0"/>
              </a:spcBef>
              <a:buSzPct val="100000"/>
              <a:buFont typeface="Arial" pitchFamily="34" charset="0"/>
              <a:buNone/>
              <a:defRPr sz="1100" kern="1200">
                <a:solidFill>
                  <a:schemeClr val="accent4"/>
                </a:solidFill>
                <a:latin typeface="+mn-lt"/>
                <a:ea typeface="+mn-ea"/>
                <a:cs typeface="+mn-cs"/>
              </a:defRPr>
            </a:lvl3pPr>
            <a:lvl4pPr marL="108000" indent="-108000" algn="l" defTabSz="914400" rtl="0" eaLnBrk="1" latinLnBrk="0" hangingPunct="1">
              <a:lnSpc>
                <a:spcPct val="100000"/>
              </a:lnSpc>
              <a:spcBef>
                <a:spcPts val="0"/>
              </a:spcBef>
              <a:buSzPct val="100000"/>
              <a:buFont typeface="Arial" pitchFamily="34" charset="0"/>
              <a:buChar char="•"/>
              <a:defRPr sz="1100" kern="1200">
                <a:solidFill>
                  <a:schemeClr val="accent4"/>
                </a:solidFill>
                <a:latin typeface="+mn-lt"/>
                <a:ea typeface="+mn-ea"/>
                <a:cs typeface="+mn-cs"/>
              </a:defRPr>
            </a:lvl4pPr>
            <a:lvl5pPr marL="216000" indent="-108000" algn="l" defTabSz="914400" rtl="0" eaLnBrk="1" latinLnBrk="0" hangingPunct="1">
              <a:lnSpc>
                <a:spcPct val="100000"/>
              </a:lnSpc>
              <a:spcBef>
                <a:spcPts val="0"/>
              </a:spcBef>
              <a:buSzPct val="100000"/>
              <a:buFont typeface="Arial" pitchFamily="34" charset="0"/>
              <a:buChar char="•"/>
              <a:tabLst/>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594" indent="-228594" algn="l">
              <a:lnSpc>
                <a:spcPct val="150000"/>
              </a:lnSpc>
              <a:buFont typeface="Wingdings" panose="05000000000000000000" pitchFamily="2" charset="2"/>
              <a:buChar char="§"/>
            </a:pPr>
            <a:r>
              <a:rPr lang="en-US" sz="1467" dirty="0">
                <a:solidFill>
                  <a:schemeClr val="tx1"/>
                </a:solidFill>
              </a:rPr>
              <a:t>The lower limit of the Defect injected needs to be curtailed based on the defects removed. The limit is set such that the total number of defects injected should be greater than or equal to the total defects removed in the corresponding phase(s).</a:t>
            </a:r>
          </a:p>
          <a:p>
            <a:pPr marL="228594" indent="-228594" algn="l">
              <a:lnSpc>
                <a:spcPct val="150000"/>
              </a:lnSpc>
              <a:buFont typeface="Wingdings" panose="05000000000000000000" pitchFamily="2" charset="2"/>
              <a:buChar char="§"/>
            </a:pPr>
            <a:r>
              <a:rPr lang="en-US" sz="1467" dirty="0">
                <a:solidFill>
                  <a:schemeClr val="tx1"/>
                </a:solidFill>
              </a:rPr>
              <a:t>Hypothesis Testing is done to verify that the defect removed value is part of the “Defect injected” parameter’s distribution’s 95%.</a:t>
            </a:r>
          </a:p>
          <a:p>
            <a:pPr marL="228594" indent="-228594" algn="l">
              <a:lnSpc>
                <a:spcPct val="150000"/>
              </a:lnSpc>
              <a:buFont typeface="Wingdings" panose="05000000000000000000" pitchFamily="2" charset="2"/>
              <a:buChar char="§"/>
            </a:pPr>
            <a:r>
              <a:rPr lang="en-US" sz="1467" dirty="0">
                <a:solidFill>
                  <a:schemeClr val="tx1"/>
                </a:solidFill>
              </a:rPr>
              <a:t>For instance, if the Defect injection parameter is normally distributed with a mean of 45 defects with 3.5 as SD and the defect removed from that phase is observed to be 67 which is not a really possible value from that distribution. To determine these kind of cases, the Hypothesis testing is done  </a:t>
            </a:r>
          </a:p>
          <a:p>
            <a:pPr marL="228594" indent="-228594" algn="l">
              <a:lnSpc>
                <a:spcPct val="150000"/>
              </a:lnSpc>
              <a:buFont typeface="Wingdings" panose="05000000000000000000" pitchFamily="2" charset="2"/>
              <a:buChar char="§"/>
            </a:pPr>
            <a:endParaRPr lang="en-US" sz="1467" dirty="0"/>
          </a:p>
        </p:txBody>
      </p:sp>
      <p:grpSp>
        <p:nvGrpSpPr>
          <p:cNvPr id="6" name="Group 5">
            <a:extLst>
              <a:ext uri="{FF2B5EF4-FFF2-40B4-BE49-F238E27FC236}">
                <a16:creationId xmlns:a16="http://schemas.microsoft.com/office/drawing/2014/main" id="{BC9A5FEF-095F-4462-BE34-ED4723CDFCA6}"/>
              </a:ext>
            </a:extLst>
          </p:cNvPr>
          <p:cNvGrpSpPr/>
          <p:nvPr/>
        </p:nvGrpSpPr>
        <p:grpSpPr>
          <a:xfrm>
            <a:off x="2510444" y="3864495"/>
            <a:ext cx="5791200" cy="2235200"/>
            <a:chOff x="838200" y="3581400"/>
            <a:chExt cx="6248399" cy="2667000"/>
          </a:xfrm>
        </p:grpSpPr>
        <p:pic>
          <p:nvPicPr>
            <p:cNvPr id="7" name="Picture 1" descr="\\chent041\QA_CHE\QA reports\Ramesh J\f1001b.gif">
              <a:extLst>
                <a:ext uri="{FF2B5EF4-FFF2-40B4-BE49-F238E27FC236}">
                  <a16:creationId xmlns:a16="http://schemas.microsoft.com/office/drawing/2014/main" id="{2989D994-E0A2-477C-AA54-B52FF45B4FC0}"/>
                </a:ext>
              </a:extLst>
            </p:cNvPr>
            <p:cNvPicPr>
              <a:picLocks noChangeAspect="1" noChangeArrowheads="1"/>
            </p:cNvPicPr>
            <p:nvPr/>
          </p:nvPicPr>
          <p:blipFill>
            <a:blip r:embed="rId3" cstate="print">
              <a:clrChange>
                <a:clrFrom>
                  <a:srgbClr val="FFFFFF"/>
                </a:clrFrom>
                <a:clrTo>
                  <a:srgbClr val="FFFFFF">
                    <a:alpha val="0"/>
                  </a:srgbClr>
                </a:clrTo>
              </a:clrChange>
            </a:blip>
            <a:srcRect t="4356" b="30309"/>
            <a:stretch>
              <a:fillRect/>
            </a:stretch>
          </p:blipFill>
          <p:spPr bwMode="auto">
            <a:xfrm>
              <a:off x="838200" y="3581400"/>
              <a:ext cx="6248399" cy="2667000"/>
            </a:xfrm>
            <a:prstGeom prst="rect">
              <a:avLst/>
            </a:prstGeom>
            <a:noFill/>
          </p:spPr>
        </p:pic>
        <p:sp>
          <p:nvSpPr>
            <p:cNvPr id="9" name="Rectangle 8">
              <a:extLst>
                <a:ext uri="{FF2B5EF4-FFF2-40B4-BE49-F238E27FC236}">
                  <a16:creationId xmlns:a16="http://schemas.microsoft.com/office/drawing/2014/main" id="{96B1738A-A3FC-4E56-869F-253CDC2FAA02}"/>
                </a:ext>
              </a:extLst>
            </p:cNvPr>
            <p:cNvSpPr/>
            <p:nvPr/>
          </p:nvSpPr>
          <p:spPr>
            <a:xfrm>
              <a:off x="2927132" y="3962400"/>
              <a:ext cx="2286000" cy="2057400"/>
            </a:xfrm>
            <a:prstGeom prst="rect">
              <a:avLst/>
            </a:prstGeom>
            <a:solidFill>
              <a:schemeClr val="accent6">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b="1" dirty="0">
                <a:solidFill>
                  <a:srgbClr val="1684B0"/>
                </a:solidFill>
              </a:endParaRPr>
            </a:p>
          </p:txBody>
        </p:sp>
      </p:grpSp>
      <p:grpSp>
        <p:nvGrpSpPr>
          <p:cNvPr id="10" name="Group 9">
            <a:extLst>
              <a:ext uri="{FF2B5EF4-FFF2-40B4-BE49-F238E27FC236}">
                <a16:creationId xmlns:a16="http://schemas.microsoft.com/office/drawing/2014/main" id="{FC2C8325-7130-43FD-ABC6-BECFBC72605A}"/>
              </a:ext>
            </a:extLst>
          </p:cNvPr>
          <p:cNvGrpSpPr/>
          <p:nvPr/>
        </p:nvGrpSpPr>
        <p:grpSpPr>
          <a:xfrm>
            <a:off x="6371244" y="3559696"/>
            <a:ext cx="4775200" cy="1138581"/>
            <a:chOff x="5562600" y="-1600200"/>
            <a:chExt cx="3810000" cy="853936"/>
          </a:xfrm>
        </p:grpSpPr>
        <p:sp>
          <p:nvSpPr>
            <p:cNvPr id="11" name="TextBox 10">
              <a:extLst>
                <a:ext uri="{FF2B5EF4-FFF2-40B4-BE49-F238E27FC236}">
                  <a16:creationId xmlns:a16="http://schemas.microsoft.com/office/drawing/2014/main" id="{5F54D5E7-2B51-4572-A50A-C814342A1A94}"/>
                </a:ext>
              </a:extLst>
            </p:cNvPr>
            <p:cNvSpPr txBox="1"/>
            <p:nvPr/>
          </p:nvSpPr>
          <p:spPr>
            <a:xfrm>
              <a:off x="7391400" y="-1600200"/>
              <a:ext cx="1981200" cy="853936"/>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467" b="1" dirty="0">
                  <a:solidFill>
                    <a:srgbClr val="1684B0"/>
                  </a:solidFill>
                </a:rPr>
                <a:t>Desired Area: </a:t>
              </a:r>
              <a:r>
                <a:rPr lang="en-US" sz="1333" b="1" dirty="0">
                  <a:solidFill>
                    <a:srgbClr val="1684B0"/>
                  </a:solidFill>
                </a:rPr>
                <a:t>Hypothesis Testing is done to verify whether the Defect removed lies within this 95% area</a:t>
              </a:r>
            </a:p>
          </p:txBody>
        </p:sp>
        <p:cxnSp>
          <p:nvCxnSpPr>
            <p:cNvPr id="12" name="Straight Arrow Connector 11">
              <a:extLst>
                <a:ext uri="{FF2B5EF4-FFF2-40B4-BE49-F238E27FC236}">
                  <a16:creationId xmlns:a16="http://schemas.microsoft.com/office/drawing/2014/main" id="{7E41AECA-6892-44CE-8489-FE9A6923825E}"/>
                </a:ext>
              </a:extLst>
            </p:cNvPr>
            <p:cNvCxnSpPr>
              <a:endCxn id="11" idx="1"/>
            </p:cNvCxnSpPr>
            <p:nvPr/>
          </p:nvCxnSpPr>
          <p:spPr>
            <a:xfrm flipV="1">
              <a:off x="5562600" y="-1173232"/>
              <a:ext cx="1828800" cy="2588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896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6CCF6-E412-4E15-95FC-5E632286D843}"/>
              </a:ext>
            </a:extLst>
          </p:cNvPr>
          <p:cNvSpPr>
            <a:spLocks noGrp="1"/>
          </p:cNvSpPr>
          <p:nvPr>
            <p:ph type="title"/>
          </p:nvPr>
        </p:nvSpPr>
        <p:spPr/>
        <p:txBody>
          <a:bodyPr/>
          <a:lstStyle/>
          <a:p>
            <a:r>
              <a:rPr lang="en-IN" dirty="0"/>
              <a:t> </a:t>
            </a:r>
          </a:p>
        </p:txBody>
      </p:sp>
      <p:sp>
        <p:nvSpPr>
          <p:cNvPr id="5" name="Text Placeholder 4">
            <a:extLst>
              <a:ext uri="{FF2B5EF4-FFF2-40B4-BE49-F238E27FC236}">
                <a16:creationId xmlns:a16="http://schemas.microsoft.com/office/drawing/2014/main" id="{C59474CD-77E1-461D-97E9-9A8CFD0605DB}"/>
              </a:ext>
            </a:extLst>
          </p:cNvPr>
          <p:cNvSpPr>
            <a:spLocks noGrp="1"/>
          </p:cNvSpPr>
          <p:nvPr>
            <p:ph type="body" sz="quarter" idx="4294967295"/>
          </p:nvPr>
        </p:nvSpPr>
        <p:spPr>
          <a:xfrm>
            <a:off x="0" y="1816100"/>
            <a:ext cx="11699875" cy="4467225"/>
          </a:xfrm>
        </p:spPr>
        <p:txBody>
          <a:bodyPr>
            <a:normAutofit lnSpcReduction="10000"/>
          </a:bodyPr>
          <a:lstStyle/>
          <a:p>
            <a:pPr marL="380990" indent="-380990">
              <a:buFont typeface="Wingdings" panose="05000000000000000000" pitchFamily="2" charset="2"/>
              <a:buChar char="§"/>
            </a:pPr>
            <a:r>
              <a:rPr lang="en-US" dirty="0">
                <a:solidFill>
                  <a:srgbClr val="272936"/>
                </a:solidFill>
                <a:latin typeface="Times New Roman" panose="02020603050405020304" pitchFamily="18" charset="0"/>
                <a:cs typeface="Times New Roman" panose="02020603050405020304" pitchFamily="18" charset="0"/>
              </a:rPr>
              <a:t>The threshold values for certainties of the targets are determined such that the alternatives beyond these threshold limits will only be considered for implementation.</a:t>
            </a:r>
          </a:p>
          <a:p>
            <a:pPr marL="380990" indent="-380990">
              <a:buFont typeface="Wingdings" panose="05000000000000000000" pitchFamily="2" charset="2"/>
              <a:buChar char="§"/>
            </a:pPr>
            <a:endParaRPr lang="en-US" dirty="0">
              <a:solidFill>
                <a:srgbClr val="272936"/>
              </a:solidFill>
              <a:latin typeface="Times New Roman" panose="02020603050405020304" pitchFamily="18" charset="0"/>
              <a:cs typeface="Times New Roman" panose="02020603050405020304" pitchFamily="18" charset="0"/>
            </a:endParaRPr>
          </a:p>
          <a:p>
            <a:pPr marL="380990" indent="-380990">
              <a:buFont typeface="Wingdings" panose="05000000000000000000" pitchFamily="2" charset="2"/>
              <a:buChar char="§"/>
            </a:pPr>
            <a:r>
              <a:rPr lang="en-US" dirty="0">
                <a:solidFill>
                  <a:srgbClr val="272936"/>
                </a:solidFill>
                <a:latin typeface="Times New Roman" panose="02020603050405020304" pitchFamily="18" charset="0"/>
                <a:cs typeface="Times New Roman" panose="02020603050405020304" pitchFamily="18" charset="0"/>
              </a:rPr>
              <a:t>Frequency of  PPM re-calibration should be determined.</a:t>
            </a:r>
          </a:p>
          <a:p>
            <a:endParaRPr lang="en-US" altLang="en-US" dirty="0">
              <a:solidFill>
                <a:srgbClr val="272936"/>
              </a:solidFill>
              <a:latin typeface="Times New Roman" panose="02020603050405020304" pitchFamily="18" charset="0"/>
              <a:cs typeface="Times New Roman" panose="02020603050405020304" pitchFamily="18" charset="0"/>
            </a:endParaRPr>
          </a:p>
          <a:p>
            <a:endParaRPr lang="en-US" altLang="en-US" dirty="0">
              <a:solidFill>
                <a:srgbClr val="272936"/>
              </a:solidFill>
              <a:latin typeface="Times New Roman" panose="02020603050405020304" pitchFamily="18" charset="0"/>
              <a:cs typeface="Times New Roman" panose="02020603050405020304" pitchFamily="18" charset="0"/>
            </a:endParaRPr>
          </a:p>
          <a:p>
            <a:endParaRPr lang="en-US" altLang="en-US" dirty="0">
              <a:solidFill>
                <a:srgbClr val="272936"/>
              </a:solidFill>
              <a:latin typeface="Times New Roman" panose="02020603050405020304" pitchFamily="18" charset="0"/>
              <a:cs typeface="Times New Roman" panose="02020603050405020304" pitchFamily="18" charset="0"/>
            </a:endParaRPr>
          </a:p>
          <a:p>
            <a:endParaRPr lang="en-US" altLang="en-US" dirty="0">
              <a:solidFill>
                <a:srgbClr val="272936"/>
              </a:solidFill>
              <a:latin typeface="Times New Roman" panose="02020603050405020304" pitchFamily="18" charset="0"/>
              <a:cs typeface="Times New Roman" panose="02020603050405020304" pitchFamily="18" charset="0"/>
            </a:endParaRPr>
          </a:p>
          <a:p>
            <a:endParaRPr lang="en-US" altLang="en-US" dirty="0">
              <a:solidFill>
                <a:srgbClr val="272936"/>
              </a:solidFill>
              <a:latin typeface="Times New Roman" panose="02020603050405020304" pitchFamily="18" charset="0"/>
              <a:cs typeface="Times New Roman" panose="02020603050405020304" pitchFamily="18" charset="0"/>
            </a:endParaRPr>
          </a:p>
          <a:p>
            <a:pPr marL="457189" lvl="2" indent="-228594" eaLnBrk="0" fontAlgn="base" hangingPunct="0">
              <a:lnSpc>
                <a:spcPct val="110000"/>
              </a:lnSpc>
              <a:spcBef>
                <a:spcPct val="0"/>
              </a:spcBef>
              <a:spcAft>
                <a:spcPts val="800"/>
              </a:spcAft>
              <a:buFont typeface="Wingdings" pitchFamily="2" charset="2"/>
              <a:buChar char="v"/>
            </a:pPr>
            <a:r>
              <a:rPr lang="en-US" sz="2000" dirty="0">
                <a:solidFill>
                  <a:schemeClr val="accent1">
                    <a:lumMod val="75000"/>
                  </a:schemeClr>
                </a:solidFill>
                <a:latin typeface="Times New Roman" panose="02020603050405020304" pitchFamily="18" charset="0"/>
                <a:cs typeface="Times New Roman" panose="02020603050405020304" pitchFamily="18" charset="0"/>
              </a:rPr>
              <a:t>If no alternative has certainty higher than the threshold, then the alternative with highest certainty would be taken and causal analysis would be done to improve the certainty.</a:t>
            </a:r>
          </a:p>
          <a:p>
            <a:pPr marL="457189" lvl="2" indent="-228594" eaLnBrk="0" fontAlgn="base" hangingPunct="0">
              <a:lnSpc>
                <a:spcPct val="110000"/>
              </a:lnSpc>
              <a:spcBef>
                <a:spcPct val="0"/>
              </a:spcBef>
              <a:spcAft>
                <a:spcPts val="800"/>
              </a:spcAft>
              <a:buFont typeface="Wingdings" pitchFamily="2" charset="2"/>
              <a:buChar char="v"/>
            </a:pPr>
            <a:r>
              <a:rPr lang="en-US" sz="2000" dirty="0">
                <a:solidFill>
                  <a:schemeClr val="accent1">
                    <a:lumMod val="75000"/>
                  </a:schemeClr>
                </a:solidFill>
                <a:latin typeface="Times New Roman" panose="02020603050405020304" pitchFamily="18" charset="0"/>
                <a:cs typeface="Times New Roman" panose="02020603050405020304" pitchFamily="18" charset="0"/>
              </a:rPr>
              <a:t>Generally it is done after the end of each phase, that is SRS, Design, etc.,</a:t>
            </a:r>
          </a:p>
          <a:p>
            <a:endParaRPr lang="en-IN" sz="3200" b="1" i="1" dirty="0"/>
          </a:p>
        </p:txBody>
      </p:sp>
      <p:sp>
        <p:nvSpPr>
          <p:cNvPr id="3" name="Text Placeholder 2">
            <a:extLst>
              <a:ext uri="{FF2B5EF4-FFF2-40B4-BE49-F238E27FC236}">
                <a16:creationId xmlns:a16="http://schemas.microsoft.com/office/drawing/2014/main" id="{7F1B34EA-D548-43C0-8D51-8D702D3094AD}"/>
              </a:ext>
            </a:extLst>
          </p:cNvPr>
          <p:cNvSpPr>
            <a:spLocks noGrp="1"/>
          </p:cNvSpPr>
          <p:nvPr>
            <p:ph type="body" sz="quarter" idx="4294967295"/>
          </p:nvPr>
        </p:nvSpPr>
        <p:spPr>
          <a:xfrm>
            <a:off x="955476" y="476672"/>
            <a:ext cx="9788921" cy="503238"/>
          </a:xfrm>
        </p:spPr>
        <p:txBody>
          <a:bodyPr/>
          <a:lstStyle/>
          <a:p>
            <a:r>
              <a:rPr lang="en-US" sz="2400" b="1" dirty="0">
                <a:solidFill>
                  <a:schemeClr val="accent1">
                    <a:lumMod val="75000"/>
                  </a:schemeClr>
                </a:solidFill>
                <a:latin typeface="Arial" pitchFamily="34" charset="0"/>
              </a:rPr>
              <a:t>Program</a:t>
            </a:r>
            <a:r>
              <a:rPr lang="en-US" sz="2000" b="1" dirty="0">
                <a:solidFill>
                  <a:schemeClr val="accent1">
                    <a:lumMod val="75000"/>
                  </a:schemeClr>
                </a:solidFill>
                <a:latin typeface="Arial" pitchFamily="34" charset="0"/>
              </a:rPr>
              <a:t> Thresholds</a:t>
            </a:r>
            <a:endParaRPr lang="en-US" sz="2000" b="1" dirty="0">
              <a:solidFill>
                <a:schemeClr val="accent1">
                  <a:lumMod val="75000"/>
                </a:schemeClr>
              </a:solidFill>
            </a:endParaRPr>
          </a:p>
          <a:p>
            <a:endParaRPr lang="en-IN" dirty="0"/>
          </a:p>
        </p:txBody>
      </p:sp>
    </p:spTree>
    <p:extLst>
      <p:ext uri="{BB962C8B-B14F-4D97-AF65-F5344CB8AC3E}">
        <p14:creationId xmlns:p14="http://schemas.microsoft.com/office/powerpoint/2010/main" val="272529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74320" y="156481"/>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Recalibration – Defect Curtailing</a:t>
            </a:r>
          </a:p>
        </p:txBody>
      </p:sp>
      <p:grpSp>
        <p:nvGrpSpPr>
          <p:cNvPr id="13" name="Group 12">
            <a:extLst>
              <a:ext uri="{FF2B5EF4-FFF2-40B4-BE49-F238E27FC236}">
                <a16:creationId xmlns:a16="http://schemas.microsoft.com/office/drawing/2014/main" id="{043D0374-2C8B-4D34-8530-7CDABCD8667C}"/>
              </a:ext>
            </a:extLst>
          </p:cNvPr>
          <p:cNvGrpSpPr/>
          <p:nvPr/>
        </p:nvGrpSpPr>
        <p:grpSpPr>
          <a:xfrm>
            <a:off x="1825106" y="646817"/>
            <a:ext cx="8238837" cy="6266220"/>
            <a:chOff x="990600" y="1066800"/>
            <a:chExt cx="7016260" cy="5333998"/>
          </a:xfrm>
        </p:grpSpPr>
        <p:pic>
          <p:nvPicPr>
            <p:cNvPr id="14" name="Picture 2">
              <a:extLst>
                <a:ext uri="{FF2B5EF4-FFF2-40B4-BE49-F238E27FC236}">
                  <a16:creationId xmlns:a16="http://schemas.microsoft.com/office/drawing/2014/main" id="{4A02E639-E5DB-4AB1-85E8-18A2EFEB6E42}"/>
                </a:ext>
              </a:extLst>
            </p:cNvPr>
            <p:cNvPicPr>
              <a:picLocks noChangeAspect="1" noChangeArrowheads="1"/>
            </p:cNvPicPr>
            <p:nvPr/>
          </p:nvPicPr>
          <p:blipFill>
            <a:blip r:embed="rId3" cstate="print"/>
            <a:srcRect t="3125" r="25000" b="11458"/>
            <a:stretch>
              <a:fillRect/>
            </a:stretch>
          </p:blipFill>
          <p:spPr bwMode="auto">
            <a:xfrm>
              <a:off x="990600" y="1066800"/>
              <a:ext cx="7010400" cy="5333998"/>
            </a:xfrm>
            <a:prstGeom prst="rect">
              <a:avLst/>
            </a:prstGeom>
            <a:noFill/>
            <a:ln w="9525">
              <a:solidFill>
                <a:schemeClr val="tx1"/>
              </a:solidFill>
              <a:miter lim="800000"/>
              <a:headEnd/>
              <a:tailEnd/>
            </a:ln>
            <a:effectLst/>
          </p:spPr>
        </p:pic>
        <p:grpSp>
          <p:nvGrpSpPr>
            <p:cNvPr id="15" name="Group 6">
              <a:extLst>
                <a:ext uri="{FF2B5EF4-FFF2-40B4-BE49-F238E27FC236}">
                  <a16:creationId xmlns:a16="http://schemas.microsoft.com/office/drawing/2014/main" id="{5B7AFFAA-A34C-4F1D-87C4-7447A1887662}"/>
                </a:ext>
              </a:extLst>
            </p:cNvPr>
            <p:cNvGrpSpPr/>
            <p:nvPr/>
          </p:nvGrpSpPr>
          <p:grpSpPr>
            <a:xfrm>
              <a:off x="2743200" y="3874168"/>
              <a:ext cx="5263660" cy="2069432"/>
              <a:chOff x="5531068" y="-2145632"/>
              <a:chExt cx="5263660" cy="2069432"/>
            </a:xfrm>
          </p:grpSpPr>
          <p:sp>
            <p:nvSpPr>
              <p:cNvPr id="19" name="Oval 18">
                <a:extLst>
                  <a:ext uri="{FF2B5EF4-FFF2-40B4-BE49-F238E27FC236}">
                    <a16:creationId xmlns:a16="http://schemas.microsoft.com/office/drawing/2014/main" id="{BF5FD5F2-B55A-4EE6-8B2C-1EA9354BEBC2}"/>
                  </a:ext>
                </a:extLst>
              </p:cNvPr>
              <p:cNvSpPr/>
              <p:nvPr/>
            </p:nvSpPr>
            <p:spPr>
              <a:xfrm>
                <a:off x="5531068" y="-409902"/>
                <a:ext cx="1171902" cy="333702"/>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rgbClr val="1684B0"/>
                  </a:solidFill>
                </a:endParaRPr>
              </a:p>
            </p:txBody>
          </p:sp>
          <p:sp>
            <p:nvSpPr>
              <p:cNvPr id="20" name="TextBox 19">
                <a:extLst>
                  <a:ext uri="{FF2B5EF4-FFF2-40B4-BE49-F238E27FC236}">
                    <a16:creationId xmlns:a16="http://schemas.microsoft.com/office/drawing/2014/main" id="{EB5EFBCD-FF9F-4918-A325-FE04E3B596CC}"/>
                  </a:ext>
                </a:extLst>
              </p:cNvPr>
              <p:cNvSpPr txBox="1"/>
              <p:nvPr/>
            </p:nvSpPr>
            <p:spPr>
              <a:xfrm>
                <a:off x="8092560" y="-2145632"/>
                <a:ext cx="2702168" cy="1300829"/>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b="1" dirty="0">
                    <a:solidFill>
                      <a:srgbClr val="1684B0"/>
                    </a:solidFill>
                  </a:rPr>
                  <a:t>The actual defect removed is entered as the lower limit for the defect injected parameter of the corresponding phase considering that the defect injected should be grater than or equal to the defect removed.</a:t>
                </a:r>
              </a:p>
            </p:txBody>
          </p:sp>
          <p:cxnSp>
            <p:nvCxnSpPr>
              <p:cNvPr id="21" name="Straight Arrow Connector 20">
                <a:extLst>
                  <a:ext uri="{FF2B5EF4-FFF2-40B4-BE49-F238E27FC236}">
                    <a16:creationId xmlns:a16="http://schemas.microsoft.com/office/drawing/2014/main" id="{FF32E6EE-2DB8-4D67-AC24-B25CCB47FC16}"/>
                  </a:ext>
                </a:extLst>
              </p:cNvPr>
              <p:cNvCxnSpPr>
                <a:stCxn id="19" idx="6"/>
                <a:endCxn id="20" idx="1"/>
              </p:cNvCxnSpPr>
              <p:nvPr/>
            </p:nvCxnSpPr>
            <p:spPr>
              <a:xfrm flipV="1">
                <a:off x="6702970" y="-1495218"/>
                <a:ext cx="1389590" cy="12521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6" name="Oval 15">
              <a:extLst>
                <a:ext uri="{FF2B5EF4-FFF2-40B4-BE49-F238E27FC236}">
                  <a16:creationId xmlns:a16="http://schemas.microsoft.com/office/drawing/2014/main" id="{8BDB697E-D005-4466-A9FE-8009CBF27F24}"/>
                </a:ext>
              </a:extLst>
            </p:cNvPr>
            <p:cNvSpPr/>
            <p:nvPr/>
          </p:nvSpPr>
          <p:spPr>
            <a:xfrm>
              <a:off x="4085898" y="2362200"/>
              <a:ext cx="1095702" cy="486102"/>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rgbClr val="1684B0"/>
                </a:solidFill>
              </a:endParaRPr>
            </a:p>
          </p:txBody>
        </p:sp>
        <p:cxnSp>
          <p:nvCxnSpPr>
            <p:cNvPr id="17" name="Straight Arrow Connector 16">
              <a:extLst>
                <a:ext uri="{FF2B5EF4-FFF2-40B4-BE49-F238E27FC236}">
                  <a16:creationId xmlns:a16="http://schemas.microsoft.com/office/drawing/2014/main" id="{987BF854-5E72-472D-BB58-40CDCE218FC0}"/>
                </a:ext>
              </a:extLst>
            </p:cNvPr>
            <p:cNvCxnSpPr>
              <a:stCxn id="18" idx="4"/>
              <a:endCxn id="19" idx="0"/>
            </p:cNvCxnSpPr>
            <p:nvPr/>
          </p:nvCxnSpPr>
          <p:spPr>
            <a:xfrm rot="5400000">
              <a:off x="3167553" y="3162300"/>
              <a:ext cx="2609196"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14CF21F-BD50-4DF4-8F66-B93FE33AC3CD}"/>
                </a:ext>
              </a:extLst>
            </p:cNvPr>
            <p:cNvSpPr/>
            <p:nvPr/>
          </p:nvSpPr>
          <p:spPr>
            <a:xfrm>
              <a:off x="5029200" y="2667000"/>
              <a:ext cx="1171902" cy="333702"/>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rgbClr val="1684B0"/>
                </a:solidFill>
              </a:endParaRPr>
            </a:p>
          </p:txBody>
        </p:sp>
      </p:grpSp>
    </p:spTree>
    <p:extLst>
      <p:ext uri="{BB962C8B-B14F-4D97-AF65-F5344CB8AC3E}">
        <p14:creationId xmlns:p14="http://schemas.microsoft.com/office/powerpoint/2010/main" val="3078320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61744" y="332656"/>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Sub process Tracking</a:t>
            </a:r>
          </a:p>
        </p:txBody>
      </p:sp>
      <p:sp>
        <p:nvSpPr>
          <p:cNvPr id="13" name="Content Placeholder 1">
            <a:extLst>
              <a:ext uri="{FF2B5EF4-FFF2-40B4-BE49-F238E27FC236}">
                <a16:creationId xmlns:a16="http://schemas.microsoft.com/office/drawing/2014/main" id="{23930285-6279-4460-9A33-2024D6B065E5}"/>
              </a:ext>
            </a:extLst>
          </p:cNvPr>
          <p:cNvSpPr txBox="1">
            <a:spLocks/>
          </p:cNvSpPr>
          <p:nvPr/>
        </p:nvSpPr>
        <p:spPr>
          <a:xfrm>
            <a:off x="102331" y="977217"/>
            <a:ext cx="11586732" cy="6415568"/>
          </a:xfrm>
          <a:prstGeom prst="rect">
            <a:avLst/>
          </a:prstGeom>
        </p:spPr>
        <p:txBody>
          <a:bodyPr/>
          <a:lstStyle>
            <a:lvl1pPr marL="0" indent="0" algn="ctr" defTabSz="914400" rtl="0" eaLnBrk="1" latinLnBrk="0" hangingPunct="1">
              <a:lnSpc>
                <a:spcPct val="100000"/>
              </a:lnSpc>
              <a:spcBef>
                <a:spcPts val="0"/>
              </a:spcBef>
              <a:buFont typeface="Arial" pitchFamily="34" charset="0"/>
              <a:buNone/>
              <a:defRPr sz="1100" kern="1200">
                <a:solidFill>
                  <a:schemeClr val="accent4"/>
                </a:solidFill>
                <a:latin typeface="+mn-lt"/>
                <a:ea typeface="+mn-ea"/>
                <a:cs typeface="+mn-cs"/>
              </a:defRPr>
            </a:lvl1pPr>
            <a:lvl2pPr marL="109538" indent="-109538" algn="ctr" defTabSz="914400" rtl="0" eaLnBrk="1" latinLnBrk="0" hangingPunct="1">
              <a:lnSpc>
                <a:spcPct val="100000"/>
              </a:lnSpc>
              <a:spcBef>
                <a:spcPts val="0"/>
              </a:spcBef>
              <a:buFont typeface="Arial" pitchFamily="34" charset="0"/>
              <a:buChar char="•"/>
              <a:defRPr sz="1100" kern="1200">
                <a:solidFill>
                  <a:schemeClr val="accent4"/>
                </a:solidFill>
                <a:latin typeface="+mn-lt"/>
                <a:ea typeface="+mn-ea"/>
                <a:cs typeface="+mn-cs"/>
              </a:defRPr>
            </a:lvl2pPr>
            <a:lvl3pPr marL="0" indent="0" algn="l" defTabSz="914400" rtl="0" eaLnBrk="1" latinLnBrk="0" hangingPunct="1">
              <a:lnSpc>
                <a:spcPct val="100000"/>
              </a:lnSpc>
              <a:spcBef>
                <a:spcPts val="0"/>
              </a:spcBef>
              <a:buSzPct val="100000"/>
              <a:buFont typeface="Arial" pitchFamily="34" charset="0"/>
              <a:buNone/>
              <a:defRPr sz="1100" kern="1200">
                <a:solidFill>
                  <a:schemeClr val="accent4"/>
                </a:solidFill>
                <a:latin typeface="+mn-lt"/>
                <a:ea typeface="+mn-ea"/>
                <a:cs typeface="+mn-cs"/>
              </a:defRPr>
            </a:lvl3pPr>
            <a:lvl4pPr marL="108000" indent="-108000" algn="l" defTabSz="914400" rtl="0" eaLnBrk="1" latinLnBrk="0" hangingPunct="1">
              <a:lnSpc>
                <a:spcPct val="100000"/>
              </a:lnSpc>
              <a:spcBef>
                <a:spcPts val="0"/>
              </a:spcBef>
              <a:buSzPct val="100000"/>
              <a:buFont typeface="Arial" pitchFamily="34" charset="0"/>
              <a:buChar char="•"/>
              <a:defRPr sz="1100" kern="1200">
                <a:solidFill>
                  <a:schemeClr val="accent4"/>
                </a:solidFill>
                <a:latin typeface="+mn-lt"/>
                <a:ea typeface="+mn-ea"/>
                <a:cs typeface="+mn-cs"/>
              </a:defRPr>
            </a:lvl4pPr>
            <a:lvl5pPr marL="216000" indent="-108000" algn="l" defTabSz="914400" rtl="0" eaLnBrk="1" latinLnBrk="0" hangingPunct="1">
              <a:lnSpc>
                <a:spcPct val="100000"/>
              </a:lnSpc>
              <a:spcBef>
                <a:spcPts val="0"/>
              </a:spcBef>
              <a:buSzPct val="100000"/>
              <a:buFont typeface="Arial" pitchFamily="34" charset="0"/>
              <a:buChar char="•"/>
              <a:tabLst/>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594" indent="-228594" algn="l">
              <a:lnSpc>
                <a:spcPct val="150000"/>
              </a:lnSpc>
              <a:buFont typeface="Wingdings" panose="05000000000000000000" pitchFamily="2" charset="2"/>
              <a:buChar char="§"/>
            </a:pPr>
            <a:r>
              <a:rPr lang="en-US" sz="1467" dirty="0">
                <a:solidFill>
                  <a:schemeClr val="tx1"/>
                </a:solidFill>
              </a:rPr>
              <a:t>Sub process is used for the phase(s) that need to be tracked closely, based on the sensitivity chart inference. There can be more than one sub process based on the sensitivity chart. </a:t>
            </a:r>
          </a:p>
          <a:p>
            <a:pPr marL="228594" indent="-228594" algn="l">
              <a:lnSpc>
                <a:spcPct val="150000"/>
              </a:lnSpc>
              <a:buFont typeface="Wingdings" panose="05000000000000000000" pitchFamily="2" charset="2"/>
              <a:buChar char="§"/>
            </a:pPr>
            <a:r>
              <a:rPr lang="en-US" sz="1467" dirty="0">
                <a:solidFill>
                  <a:schemeClr val="tx1"/>
                </a:solidFill>
              </a:rPr>
              <a:t>The frequency of analyzing the sub process and using the same in the PPM needs to be determined.</a:t>
            </a:r>
          </a:p>
          <a:p>
            <a:pPr marL="228594" indent="-228594" algn="l">
              <a:lnSpc>
                <a:spcPct val="150000"/>
              </a:lnSpc>
              <a:buFont typeface="Wingdings" panose="05000000000000000000" pitchFamily="2" charset="2"/>
              <a:buChar char="§"/>
            </a:pPr>
            <a:r>
              <a:rPr lang="en-US" sz="1467" dirty="0">
                <a:solidFill>
                  <a:schemeClr val="tx1"/>
                </a:solidFill>
              </a:rPr>
              <a:t>The Baseline is set and the actual values are tracked in the sub process sheet.</a:t>
            </a:r>
          </a:p>
          <a:p>
            <a:pPr marL="228594" indent="-228594" algn="l">
              <a:lnSpc>
                <a:spcPct val="150000"/>
              </a:lnSpc>
              <a:buFont typeface="Wingdings" panose="05000000000000000000" pitchFamily="2" charset="2"/>
              <a:buChar char="§"/>
            </a:pPr>
            <a:endParaRPr lang="en-US" sz="1467" dirty="0"/>
          </a:p>
          <a:p>
            <a:pPr marL="228594" indent="-228594" algn="l">
              <a:lnSpc>
                <a:spcPct val="150000"/>
              </a:lnSpc>
              <a:buFont typeface="Wingdings" panose="05000000000000000000" pitchFamily="2" charset="2"/>
              <a:buChar char="§"/>
            </a:pPr>
            <a:endParaRPr lang="en-US" sz="1467" dirty="0"/>
          </a:p>
        </p:txBody>
      </p:sp>
    </p:spTree>
    <p:extLst>
      <p:ext uri="{BB962C8B-B14F-4D97-AF65-F5344CB8AC3E}">
        <p14:creationId xmlns:p14="http://schemas.microsoft.com/office/powerpoint/2010/main" val="90719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37361" y="188602"/>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Model Before Sub process Curtailing</a:t>
            </a:r>
          </a:p>
        </p:txBody>
      </p:sp>
      <p:grpSp>
        <p:nvGrpSpPr>
          <p:cNvPr id="4" name="Group 3">
            <a:extLst>
              <a:ext uri="{FF2B5EF4-FFF2-40B4-BE49-F238E27FC236}">
                <a16:creationId xmlns:a16="http://schemas.microsoft.com/office/drawing/2014/main" id="{C1D737EC-DBF6-4520-9CCB-8BC8A4006D03}"/>
              </a:ext>
            </a:extLst>
          </p:cNvPr>
          <p:cNvGrpSpPr/>
          <p:nvPr/>
        </p:nvGrpSpPr>
        <p:grpSpPr>
          <a:xfrm>
            <a:off x="1583111" y="742603"/>
            <a:ext cx="9012844" cy="5817061"/>
            <a:chOff x="838200" y="914400"/>
            <a:chExt cx="7543800" cy="4800600"/>
          </a:xfrm>
        </p:grpSpPr>
        <p:pic>
          <p:nvPicPr>
            <p:cNvPr id="5" name="Picture 2">
              <a:extLst>
                <a:ext uri="{FF2B5EF4-FFF2-40B4-BE49-F238E27FC236}">
                  <a16:creationId xmlns:a16="http://schemas.microsoft.com/office/drawing/2014/main" id="{E1FEFA27-4F74-4ADF-8E4E-075F926458DA}"/>
                </a:ext>
              </a:extLst>
            </p:cNvPr>
            <p:cNvPicPr>
              <a:picLocks noChangeAspect="1" noChangeArrowheads="1"/>
            </p:cNvPicPr>
            <p:nvPr/>
          </p:nvPicPr>
          <p:blipFill>
            <a:blip r:embed="rId3" cstate="print"/>
            <a:srcRect t="3125" r="22656" b="31250"/>
            <a:stretch>
              <a:fillRect/>
            </a:stretch>
          </p:blipFill>
          <p:spPr bwMode="auto">
            <a:xfrm>
              <a:off x="838200" y="914400"/>
              <a:ext cx="7543800" cy="4800600"/>
            </a:xfrm>
            <a:prstGeom prst="rect">
              <a:avLst/>
            </a:prstGeom>
            <a:noFill/>
            <a:ln w="9525">
              <a:noFill/>
              <a:miter lim="800000"/>
              <a:headEnd/>
              <a:tailEnd/>
            </a:ln>
            <a:effectLst/>
          </p:spPr>
        </p:pic>
        <p:grpSp>
          <p:nvGrpSpPr>
            <p:cNvPr id="6" name="Group 5">
              <a:extLst>
                <a:ext uri="{FF2B5EF4-FFF2-40B4-BE49-F238E27FC236}">
                  <a16:creationId xmlns:a16="http://schemas.microsoft.com/office/drawing/2014/main" id="{060E4946-821B-47FD-902E-1B0769E3FDBA}"/>
                </a:ext>
              </a:extLst>
            </p:cNvPr>
            <p:cNvGrpSpPr/>
            <p:nvPr/>
          </p:nvGrpSpPr>
          <p:grpSpPr>
            <a:xfrm flipH="1">
              <a:off x="1905000" y="3657600"/>
              <a:ext cx="3657601" cy="1600204"/>
              <a:chOff x="5481535" y="-2514600"/>
              <a:chExt cx="3891065" cy="1600204"/>
            </a:xfrm>
          </p:grpSpPr>
          <p:sp>
            <p:nvSpPr>
              <p:cNvPr id="7" name="TextBox 6">
                <a:extLst>
                  <a:ext uri="{FF2B5EF4-FFF2-40B4-BE49-F238E27FC236}">
                    <a16:creationId xmlns:a16="http://schemas.microsoft.com/office/drawing/2014/main" id="{E1BFCB2A-E895-4FA3-BB50-D19CE084E762}"/>
                  </a:ext>
                </a:extLst>
              </p:cNvPr>
              <p:cNvSpPr txBox="1"/>
              <p:nvPr/>
            </p:nvSpPr>
            <p:spPr>
              <a:xfrm>
                <a:off x="7391400" y="-2514600"/>
                <a:ext cx="1981200" cy="922589"/>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b="1" dirty="0">
                    <a:solidFill>
                      <a:srgbClr val="1684B0"/>
                    </a:solidFill>
                  </a:rPr>
                  <a:t>Effort based on the initial baseline estimate of the parameter selected for sub process.</a:t>
                </a:r>
                <a:endParaRPr lang="en-US" sz="1067" b="1" dirty="0">
                  <a:solidFill>
                    <a:srgbClr val="1684B0"/>
                  </a:solidFill>
                </a:endParaRPr>
              </a:p>
            </p:txBody>
          </p:sp>
          <p:cxnSp>
            <p:nvCxnSpPr>
              <p:cNvPr id="9" name="Straight Arrow Connector 8">
                <a:extLst>
                  <a:ext uri="{FF2B5EF4-FFF2-40B4-BE49-F238E27FC236}">
                    <a16:creationId xmlns:a16="http://schemas.microsoft.com/office/drawing/2014/main" id="{3F8452EE-B178-4BD6-B10E-9C2F26E5696F}"/>
                  </a:ext>
                </a:extLst>
              </p:cNvPr>
              <p:cNvCxnSpPr>
                <a:endCxn id="7" idx="1"/>
              </p:cNvCxnSpPr>
              <p:nvPr/>
            </p:nvCxnSpPr>
            <p:spPr>
              <a:xfrm flipV="1">
                <a:off x="5481535" y="-2053306"/>
                <a:ext cx="1909865" cy="11389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50878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44604" y="271785"/>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Sub process – Entering Actual Effort</a:t>
            </a:r>
          </a:p>
        </p:txBody>
      </p:sp>
      <p:grpSp>
        <p:nvGrpSpPr>
          <p:cNvPr id="10" name="Group 9">
            <a:extLst>
              <a:ext uri="{FF2B5EF4-FFF2-40B4-BE49-F238E27FC236}">
                <a16:creationId xmlns:a16="http://schemas.microsoft.com/office/drawing/2014/main" id="{3537FAF2-A739-4143-9102-EF4D3BDCD0A2}"/>
              </a:ext>
            </a:extLst>
          </p:cNvPr>
          <p:cNvGrpSpPr/>
          <p:nvPr/>
        </p:nvGrpSpPr>
        <p:grpSpPr>
          <a:xfrm>
            <a:off x="1499919" y="842356"/>
            <a:ext cx="8604597" cy="5708091"/>
            <a:chOff x="762000" y="609600"/>
            <a:chExt cx="7543800" cy="5562600"/>
          </a:xfrm>
        </p:grpSpPr>
        <p:pic>
          <p:nvPicPr>
            <p:cNvPr id="11" name="Picture 2">
              <a:extLst>
                <a:ext uri="{FF2B5EF4-FFF2-40B4-BE49-F238E27FC236}">
                  <a16:creationId xmlns:a16="http://schemas.microsoft.com/office/drawing/2014/main" id="{E15605A2-A3DD-400E-BBC0-E651FAABB845}"/>
                </a:ext>
              </a:extLst>
            </p:cNvPr>
            <p:cNvPicPr>
              <a:picLocks noChangeAspect="1" noChangeArrowheads="1"/>
            </p:cNvPicPr>
            <p:nvPr/>
          </p:nvPicPr>
          <p:blipFill>
            <a:blip r:embed="rId3" cstate="print"/>
            <a:srcRect t="3125" r="22656" b="20833"/>
            <a:stretch>
              <a:fillRect/>
            </a:stretch>
          </p:blipFill>
          <p:spPr bwMode="auto">
            <a:xfrm>
              <a:off x="762000" y="609600"/>
              <a:ext cx="7543800" cy="5562600"/>
            </a:xfrm>
            <a:prstGeom prst="rect">
              <a:avLst/>
            </a:prstGeom>
            <a:noFill/>
            <a:ln w="9525">
              <a:noFill/>
              <a:miter lim="800000"/>
              <a:headEnd/>
              <a:tailEnd/>
            </a:ln>
            <a:effectLst/>
          </p:spPr>
        </p:pic>
        <p:sp>
          <p:nvSpPr>
            <p:cNvPr id="12" name="TextBox 11">
              <a:extLst>
                <a:ext uri="{FF2B5EF4-FFF2-40B4-BE49-F238E27FC236}">
                  <a16:creationId xmlns:a16="http://schemas.microsoft.com/office/drawing/2014/main" id="{E8C95EAB-3A7A-418A-8402-2EA8A2B4FADE}"/>
                </a:ext>
              </a:extLst>
            </p:cNvPr>
            <p:cNvSpPr txBox="1"/>
            <p:nvPr/>
          </p:nvSpPr>
          <p:spPr>
            <a:xfrm flipH="1">
              <a:off x="2362200" y="4260056"/>
              <a:ext cx="1405128" cy="689656"/>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b="1" dirty="0">
                  <a:solidFill>
                    <a:srgbClr val="1684B0"/>
                  </a:solidFill>
                </a:rPr>
                <a:t>Actual effort in the  time  period.</a:t>
              </a:r>
              <a:endParaRPr lang="en-US" sz="1067" b="1" dirty="0">
                <a:solidFill>
                  <a:srgbClr val="1684B0"/>
                </a:solidFill>
              </a:endParaRPr>
            </a:p>
          </p:txBody>
        </p:sp>
        <p:cxnSp>
          <p:nvCxnSpPr>
            <p:cNvPr id="13" name="Straight Arrow Connector 12">
              <a:extLst>
                <a:ext uri="{FF2B5EF4-FFF2-40B4-BE49-F238E27FC236}">
                  <a16:creationId xmlns:a16="http://schemas.microsoft.com/office/drawing/2014/main" id="{0ACCF84B-28BB-489B-B65A-C61BC5AFAEF7}"/>
                </a:ext>
              </a:extLst>
            </p:cNvPr>
            <p:cNvCxnSpPr>
              <a:endCxn id="12" idx="1"/>
            </p:cNvCxnSpPr>
            <p:nvPr/>
          </p:nvCxnSpPr>
          <p:spPr>
            <a:xfrm flipH="1" flipV="1">
              <a:off x="3767329" y="4604884"/>
              <a:ext cx="1795271" cy="957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6981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56733" y="188640"/>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Sub process - Analysis</a:t>
            </a:r>
          </a:p>
        </p:txBody>
      </p:sp>
      <p:sp>
        <p:nvSpPr>
          <p:cNvPr id="4" name="Content Placeholder 1">
            <a:extLst>
              <a:ext uri="{FF2B5EF4-FFF2-40B4-BE49-F238E27FC236}">
                <a16:creationId xmlns:a16="http://schemas.microsoft.com/office/drawing/2014/main" id="{74DFD915-903E-49DF-A18E-FE2B613BDC64}"/>
              </a:ext>
            </a:extLst>
          </p:cNvPr>
          <p:cNvSpPr txBox="1">
            <a:spLocks/>
          </p:cNvSpPr>
          <p:nvPr/>
        </p:nvSpPr>
        <p:spPr>
          <a:xfrm>
            <a:off x="184585" y="886691"/>
            <a:ext cx="11586732" cy="6415568"/>
          </a:xfrm>
          <a:prstGeom prst="rect">
            <a:avLst/>
          </a:prstGeom>
        </p:spPr>
        <p:txBody>
          <a:bodyPr/>
          <a:lstStyle>
            <a:lvl1pPr marL="0" indent="0" algn="ctr" defTabSz="914400" rtl="0" eaLnBrk="1" latinLnBrk="0" hangingPunct="1">
              <a:lnSpc>
                <a:spcPct val="100000"/>
              </a:lnSpc>
              <a:spcBef>
                <a:spcPts val="0"/>
              </a:spcBef>
              <a:buFont typeface="Arial" pitchFamily="34" charset="0"/>
              <a:buNone/>
              <a:defRPr sz="1100" kern="1200">
                <a:solidFill>
                  <a:schemeClr val="accent4"/>
                </a:solidFill>
                <a:latin typeface="+mn-lt"/>
                <a:ea typeface="+mn-ea"/>
                <a:cs typeface="+mn-cs"/>
              </a:defRPr>
            </a:lvl1pPr>
            <a:lvl2pPr marL="109538" indent="-109538" algn="ctr" defTabSz="914400" rtl="0" eaLnBrk="1" latinLnBrk="0" hangingPunct="1">
              <a:lnSpc>
                <a:spcPct val="100000"/>
              </a:lnSpc>
              <a:spcBef>
                <a:spcPts val="0"/>
              </a:spcBef>
              <a:buFont typeface="Arial" pitchFamily="34" charset="0"/>
              <a:buChar char="•"/>
              <a:defRPr sz="1100" kern="1200">
                <a:solidFill>
                  <a:schemeClr val="accent4"/>
                </a:solidFill>
                <a:latin typeface="+mn-lt"/>
                <a:ea typeface="+mn-ea"/>
                <a:cs typeface="+mn-cs"/>
              </a:defRPr>
            </a:lvl2pPr>
            <a:lvl3pPr marL="0" indent="0" algn="l" defTabSz="914400" rtl="0" eaLnBrk="1" latinLnBrk="0" hangingPunct="1">
              <a:lnSpc>
                <a:spcPct val="100000"/>
              </a:lnSpc>
              <a:spcBef>
                <a:spcPts val="0"/>
              </a:spcBef>
              <a:buSzPct val="100000"/>
              <a:buFont typeface="Arial" pitchFamily="34" charset="0"/>
              <a:buNone/>
              <a:defRPr sz="1100" kern="1200">
                <a:solidFill>
                  <a:schemeClr val="accent4"/>
                </a:solidFill>
                <a:latin typeface="+mn-lt"/>
                <a:ea typeface="+mn-ea"/>
                <a:cs typeface="+mn-cs"/>
              </a:defRPr>
            </a:lvl3pPr>
            <a:lvl4pPr marL="108000" indent="-108000" algn="l" defTabSz="914400" rtl="0" eaLnBrk="1" latinLnBrk="0" hangingPunct="1">
              <a:lnSpc>
                <a:spcPct val="100000"/>
              </a:lnSpc>
              <a:spcBef>
                <a:spcPts val="0"/>
              </a:spcBef>
              <a:buSzPct val="100000"/>
              <a:buFont typeface="Arial" pitchFamily="34" charset="0"/>
              <a:buChar char="•"/>
              <a:defRPr sz="1100" kern="1200">
                <a:solidFill>
                  <a:schemeClr val="accent4"/>
                </a:solidFill>
                <a:latin typeface="+mn-lt"/>
                <a:ea typeface="+mn-ea"/>
                <a:cs typeface="+mn-cs"/>
              </a:defRPr>
            </a:lvl4pPr>
            <a:lvl5pPr marL="216000" indent="-108000" algn="l" defTabSz="914400" rtl="0" eaLnBrk="1" latinLnBrk="0" hangingPunct="1">
              <a:lnSpc>
                <a:spcPct val="100000"/>
              </a:lnSpc>
              <a:spcBef>
                <a:spcPts val="0"/>
              </a:spcBef>
              <a:buSzPct val="100000"/>
              <a:buFont typeface="Arial" pitchFamily="34" charset="0"/>
              <a:buChar char="•"/>
              <a:tabLst/>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594" indent="-228594" algn="l">
              <a:lnSpc>
                <a:spcPct val="150000"/>
              </a:lnSpc>
              <a:buFont typeface="Wingdings" panose="05000000000000000000" pitchFamily="2" charset="2"/>
              <a:buChar char="§"/>
            </a:pPr>
            <a:r>
              <a:rPr lang="en-US" sz="1467" dirty="0">
                <a:solidFill>
                  <a:schemeClr val="tx1"/>
                </a:solidFill>
              </a:rPr>
              <a:t>The hypothesis testing is done to test whether there is a significant change in the values between the time periods.</a:t>
            </a:r>
          </a:p>
          <a:p>
            <a:pPr marL="228594" indent="-228594" algn="l">
              <a:lnSpc>
                <a:spcPct val="150000"/>
              </a:lnSpc>
              <a:buFont typeface="Wingdings" panose="05000000000000000000" pitchFamily="2" charset="2"/>
              <a:buChar char="§"/>
            </a:pPr>
            <a:r>
              <a:rPr lang="en-US" sz="1467" dirty="0">
                <a:solidFill>
                  <a:schemeClr val="tx1"/>
                </a:solidFill>
              </a:rPr>
              <a:t> If there is significant difference, the mean and standard deviation of the performance measure is changed and set as the new baseline. The model is re-simulated with the new baseline for the process step and corrective and preventive actions are taken if needed. </a:t>
            </a:r>
          </a:p>
          <a:p>
            <a:pPr marL="228594" indent="-228594" algn="l">
              <a:lnSpc>
                <a:spcPct val="150000"/>
              </a:lnSpc>
              <a:buFont typeface="Wingdings" panose="05000000000000000000" pitchFamily="2" charset="2"/>
              <a:buChar char="§"/>
            </a:pPr>
            <a:r>
              <a:rPr lang="en-US" sz="1467" dirty="0">
                <a:solidFill>
                  <a:schemeClr val="tx1"/>
                </a:solidFill>
              </a:rPr>
              <a:t>If there is no significant difference, the old baseline is retained.</a:t>
            </a:r>
          </a:p>
          <a:p>
            <a:pPr marL="228594" indent="-228594" algn="l">
              <a:lnSpc>
                <a:spcPct val="150000"/>
              </a:lnSpc>
              <a:buFont typeface="Wingdings" panose="05000000000000000000" pitchFamily="2" charset="2"/>
              <a:buChar char="§"/>
            </a:pPr>
            <a:r>
              <a:rPr lang="en-US" sz="1467" dirty="0">
                <a:solidFill>
                  <a:schemeClr val="tx1"/>
                </a:solidFill>
              </a:rPr>
              <a:t>The similar procedure is followed for the remaining time periods.</a:t>
            </a:r>
          </a:p>
          <a:p>
            <a:pPr marL="228594" indent="-228594" algn="l">
              <a:lnSpc>
                <a:spcPct val="150000"/>
              </a:lnSpc>
              <a:buFont typeface="Wingdings" panose="05000000000000000000" pitchFamily="2" charset="2"/>
              <a:buChar char="§"/>
            </a:pPr>
            <a:endParaRPr lang="en-US" sz="1467" dirty="0"/>
          </a:p>
        </p:txBody>
      </p:sp>
    </p:spTree>
    <p:extLst>
      <p:ext uri="{BB962C8B-B14F-4D97-AF65-F5344CB8AC3E}">
        <p14:creationId xmlns:p14="http://schemas.microsoft.com/office/powerpoint/2010/main" val="2576545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56733" y="107561"/>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Sub process Curtailing</a:t>
            </a:r>
          </a:p>
        </p:txBody>
      </p:sp>
      <p:pic>
        <p:nvPicPr>
          <p:cNvPr id="7" name="Picture 2">
            <a:extLst>
              <a:ext uri="{FF2B5EF4-FFF2-40B4-BE49-F238E27FC236}">
                <a16:creationId xmlns:a16="http://schemas.microsoft.com/office/drawing/2014/main" id="{88E0C9E9-9892-4DC7-986B-7216019D0F11}"/>
              </a:ext>
            </a:extLst>
          </p:cNvPr>
          <p:cNvPicPr>
            <a:picLocks noChangeAspect="1" noChangeArrowheads="1"/>
          </p:cNvPicPr>
          <p:nvPr/>
        </p:nvPicPr>
        <p:blipFill>
          <a:blip r:embed="rId3" cstate="print"/>
          <a:srcRect t="3125" r="22656" b="20833"/>
          <a:stretch>
            <a:fillRect/>
          </a:stretch>
        </p:blipFill>
        <p:spPr bwMode="auto">
          <a:xfrm>
            <a:off x="1780771" y="646817"/>
            <a:ext cx="8462583" cy="6240087"/>
          </a:xfrm>
          <a:prstGeom prst="rect">
            <a:avLst/>
          </a:prstGeom>
          <a:noFill/>
          <a:ln w="9525">
            <a:noFill/>
            <a:miter lim="800000"/>
            <a:headEnd/>
            <a:tailEnd/>
          </a:ln>
          <a:effectLst/>
        </p:spPr>
      </p:pic>
      <p:sp>
        <p:nvSpPr>
          <p:cNvPr id="9" name="TextBox 8">
            <a:extLst>
              <a:ext uri="{FF2B5EF4-FFF2-40B4-BE49-F238E27FC236}">
                <a16:creationId xmlns:a16="http://schemas.microsoft.com/office/drawing/2014/main" id="{4EA9D367-0A01-4A5B-BE6E-5E18D636DAA9}"/>
              </a:ext>
            </a:extLst>
          </p:cNvPr>
          <p:cNvSpPr txBox="1"/>
          <p:nvPr/>
        </p:nvSpPr>
        <p:spPr>
          <a:xfrm flipH="1">
            <a:off x="2172249" y="4714236"/>
            <a:ext cx="2483104" cy="912814"/>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b="1" dirty="0">
                <a:solidFill>
                  <a:srgbClr val="1684B0"/>
                </a:solidFill>
              </a:rPr>
              <a:t>Effort estimate based on the new baseline of the parameter selected for sub process.</a:t>
            </a:r>
            <a:endParaRPr lang="en-US" sz="1067" b="1" dirty="0">
              <a:solidFill>
                <a:srgbClr val="1684B0"/>
              </a:solidFill>
            </a:endParaRPr>
          </a:p>
        </p:txBody>
      </p:sp>
      <p:sp>
        <p:nvSpPr>
          <p:cNvPr id="14" name="TextBox 13">
            <a:extLst>
              <a:ext uri="{FF2B5EF4-FFF2-40B4-BE49-F238E27FC236}">
                <a16:creationId xmlns:a16="http://schemas.microsoft.com/office/drawing/2014/main" id="{C0BA27F9-CBAB-44DA-B2BF-683EF4FE2523}"/>
              </a:ext>
            </a:extLst>
          </p:cNvPr>
          <p:cNvSpPr txBox="1"/>
          <p:nvPr/>
        </p:nvSpPr>
        <p:spPr>
          <a:xfrm>
            <a:off x="7760249" y="2987041"/>
            <a:ext cx="2483104" cy="1117935"/>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b="1" dirty="0">
                <a:solidFill>
                  <a:srgbClr val="1684B0"/>
                </a:solidFill>
              </a:rPr>
              <a:t>Mean and SD arrived for the remaining activities in the sub process phase, based on the new baseline.</a:t>
            </a:r>
            <a:endParaRPr lang="en-US" sz="1067" b="1" dirty="0">
              <a:solidFill>
                <a:srgbClr val="1684B0"/>
              </a:solidFill>
            </a:endParaRPr>
          </a:p>
        </p:txBody>
      </p:sp>
      <p:cxnSp>
        <p:nvCxnSpPr>
          <p:cNvPr id="15" name="Straight Arrow Connector 14">
            <a:extLst>
              <a:ext uri="{FF2B5EF4-FFF2-40B4-BE49-F238E27FC236}">
                <a16:creationId xmlns:a16="http://schemas.microsoft.com/office/drawing/2014/main" id="{57C83E1C-54B8-451C-9C42-DBAF5887895A}"/>
              </a:ext>
            </a:extLst>
          </p:cNvPr>
          <p:cNvCxnSpPr>
            <a:cxnSpLocks/>
          </p:cNvCxnSpPr>
          <p:nvPr/>
        </p:nvCxnSpPr>
        <p:spPr>
          <a:xfrm flipH="1">
            <a:off x="7226531" y="3404850"/>
            <a:ext cx="533719" cy="19596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C2A64E7-F9B8-4D52-AAC4-E04C52EE52BB}"/>
              </a:ext>
            </a:extLst>
          </p:cNvPr>
          <p:cNvCxnSpPr>
            <a:cxnSpLocks/>
          </p:cNvCxnSpPr>
          <p:nvPr/>
        </p:nvCxnSpPr>
        <p:spPr>
          <a:xfrm flipH="1">
            <a:off x="5463238" y="3404850"/>
            <a:ext cx="2269380" cy="19596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51CAE51-963A-464F-9F6C-6E4240D2EDE3}"/>
              </a:ext>
            </a:extLst>
          </p:cNvPr>
          <p:cNvCxnSpPr>
            <a:cxnSpLocks/>
          </p:cNvCxnSpPr>
          <p:nvPr/>
        </p:nvCxnSpPr>
        <p:spPr>
          <a:xfrm flipH="1" flipV="1">
            <a:off x="4627722" y="5162770"/>
            <a:ext cx="2598809" cy="1143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637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51450" y="26064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Result (Sub process – Analysis)</a:t>
            </a:r>
          </a:p>
        </p:txBody>
      </p:sp>
      <p:sp>
        <p:nvSpPr>
          <p:cNvPr id="5" name="Content Placeholder 1">
            <a:extLst>
              <a:ext uri="{FF2B5EF4-FFF2-40B4-BE49-F238E27FC236}">
                <a16:creationId xmlns:a16="http://schemas.microsoft.com/office/drawing/2014/main" id="{EB407269-E40D-4DAA-82A0-AB400EC86AEE}"/>
              </a:ext>
            </a:extLst>
          </p:cNvPr>
          <p:cNvSpPr txBox="1">
            <a:spLocks/>
          </p:cNvSpPr>
          <p:nvPr/>
        </p:nvSpPr>
        <p:spPr>
          <a:xfrm>
            <a:off x="184585" y="921800"/>
            <a:ext cx="11586732" cy="6415568"/>
          </a:xfrm>
          <a:prstGeom prst="rect">
            <a:avLst/>
          </a:prstGeom>
        </p:spPr>
        <p:txBody>
          <a:bodyPr/>
          <a:lstStyle>
            <a:lvl1pPr marL="0" indent="0" algn="ctr" defTabSz="914400" rtl="0" eaLnBrk="1" latinLnBrk="0" hangingPunct="1">
              <a:lnSpc>
                <a:spcPct val="100000"/>
              </a:lnSpc>
              <a:spcBef>
                <a:spcPts val="0"/>
              </a:spcBef>
              <a:buFont typeface="Arial" pitchFamily="34" charset="0"/>
              <a:buNone/>
              <a:defRPr sz="1100" kern="1200">
                <a:solidFill>
                  <a:schemeClr val="accent4"/>
                </a:solidFill>
                <a:latin typeface="+mn-lt"/>
                <a:ea typeface="+mn-ea"/>
                <a:cs typeface="+mn-cs"/>
              </a:defRPr>
            </a:lvl1pPr>
            <a:lvl2pPr marL="109538" indent="-109538" algn="ctr" defTabSz="914400" rtl="0" eaLnBrk="1" latinLnBrk="0" hangingPunct="1">
              <a:lnSpc>
                <a:spcPct val="100000"/>
              </a:lnSpc>
              <a:spcBef>
                <a:spcPts val="0"/>
              </a:spcBef>
              <a:buFont typeface="Arial" pitchFamily="34" charset="0"/>
              <a:buChar char="•"/>
              <a:defRPr sz="1100" kern="1200">
                <a:solidFill>
                  <a:schemeClr val="accent4"/>
                </a:solidFill>
                <a:latin typeface="+mn-lt"/>
                <a:ea typeface="+mn-ea"/>
                <a:cs typeface="+mn-cs"/>
              </a:defRPr>
            </a:lvl2pPr>
            <a:lvl3pPr marL="0" indent="0" algn="l" defTabSz="914400" rtl="0" eaLnBrk="1" latinLnBrk="0" hangingPunct="1">
              <a:lnSpc>
                <a:spcPct val="100000"/>
              </a:lnSpc>
              <a:spcBef>
                <a:spcPts val="0"/>
              </a:spcBef>
              <a:buSzPct val="100000"/>
              <a:buFont typeface="Arial" pitchFamily="34" charset="0"/>
              <a:buNone/>
              <a:defRPr sz="1100" kern="1200">
                <a:solidFill>
                  <a:schemeClr val="accent4"/>
                </a:solidFill>
                <a:latin typeface="+mn-lt"/>
                <a:ea typeface="+mn-ea"/>
                <a:cs typeface="+mn-cs"/>
              </a:defRPr>
            </a:lvl3pPr>
            <a:lvl4pPr marL="108000" indent="-108000" algn="l" defTabSz="914400" rtl="0" eaLnBrk="1" latinLnBrk="0" hangingPunct="1">
              <a:lnSpc>
                <a:spcPct val="100000"/>
              </a:lnSpc>
              <a:spcBef>
                <a:spcPts val="0"/>
              </a:spcBef>
              <a:buSzPct val="100000"/>
              <a:buFont typeface="Arial" pitchFamily="34" charset="0"/>
              <a:buChar char="•"/>
              <a:defRPr sz="1100" kern="1200">
                <a:solidFill>
                  <a:schemeClr val="accent4"/>
                </a:solidFill>
                <a:latin typeface="+mn-lt"/>
                <a:ea typeface="+mn-ea"/>
                <a:cs typeface="+mn-cs"/>
              </a:defRPr>
            </a:lvl4pPr>
            <a:lvl5pPr marL="216000" indent="-108000" algn="l" defTabSz="914400" rtl="0" eaLnBrk="1" latinLnBrk="0" hangingPunct="1">
              <a:lnSpc>
                <a:spcPct val="100000"/>
              </a:lnSpc>
              <a:spcBef>
                <a:spcPts val="0"/>
              </a:spcBef>
              <a:buSzPct val="100000"/>
              <a:buFont typeface="Arial" pitchFamily="34" charset="0"/>
              <a:buChar char="•"/>
              <a:tabLst/>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594" indent="-228594" algn="l">
              <a:lnSpc>
                <a:spcPct val="150000"/>
              </a:lnSpc>
              <a:buFont typeface="Wingdings" panose="05000000000000000000" pitchFamily="2" charset="2"/>
              <a:buChar char="§"/>
            </a:pPr>
            <a:r>
              <a:rPr lang="en-US" sz="1467" dirty="0">
                <a:solidFill>
                  <a:schemeClr val="tx1"/>
                </a:solidFill>
              </a:rPr>
              <a:t>The results of each alternative and the process improvements and recalibration after each phase are recorded in the controlled area, once completed. </a:t>
            </a:r>
          </a:p>
          <a:p>
            <a:pPr marL="228594" indent="-228594" algn="l">
              <a:lnSpc>
                <a:spcPct val="150000"/>
              </a:lnSpc>
              <a:buFont typeface="Wingdings" panose="05000000000000000000" pitchFamily="2" charset="2"/>
              <a:buChar char="§"/>
            </a:pPr>
            <a:r>
              <a:rPr lang="en-US" sz="1467" dirty="0">
                <a:solidFill>
                  <a:schemeClr val="tx1"/>
                </a:solidFill>
              </a:rPr>
              <a:t>The final result of the project is recorded. The model is justified with the actual values of the targeted performance measures. </a:t>
            </a:r>
          </a:p>
          <a:p>
            <a:pPr marL="228594" indent="-228594" algn="l">
              <a:lnSpc>
                <a:spcPct val="150000"/>
              </a:lnSpc>
              <a:buFont typeface="Wingdings" panose="05000000000000000000" pitchFamily="2" charset="2"/>
              <a:buChar char="§"/>
            </a:pPr>
            <a:r>
              <a:rPr lang="en-US" sz="1467" dirty="0">
                <a:solidFill>
                  <a:schemeClr val="tx1"/>
                </a:solidFill>
              </a:rPr>
              <a:t>The lessons learnt during the project implementation, with respect to quantitative project management, are recorded. The lessons learnt are used as a reference for the next projects.</a:t>
            </a:r>
          </a:p>
          <a:p>
            <a:pPr marL="228594" indent="-228594" algn="l">
              <a:lnSpc>
                <a:spcPct val="150000"/>
              </a:lnSpc>
              <a:buFont typeface="Wingdings" panose="05000000000000000000" pitchFamily="2" charset="2"/>
              <a:buChar char="§"/>
            </a:pPr>
            <a:endParaRPr lang="en-US" sz="1467" dirty="0"/>
          </a:p>
        </p:txBody>
      </p:sp>
    </p:spTree>
    <p:extLst>
      <p:ext uri="{BB962C8B-B14F-4D97-AF65-F5344CB8AC3E}">
        <p14:creationId xmlns:p14="http://schemas.microsoft.com/office/powerpoint/2010/main" val="98003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25554" y="195699"/>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latin typeface="Arial" pitchFamily="34" charset="0"/>
              </a:rPr>
              <a:t>Life cycle Selection - Standard options</a:t>
            </a:r>
            <a:endParaRPr lang="en-US" sz="2667" dirty="0">
              <a:solidFill>
                <a:schemeClr val="accent1">
                  <a:lumMod val="75000"/>
                </a:schemeClr>
              </a:solidFill>
            </a:endParaRPr>
          </a:p>
        </p:txBody>
      </p:sp>
      <p:sp>
        <p:nvSpPr>
          <p:cNvPr id="5" name="Rectangle 4">
            <a:extLst>
              <a:ext uri="{FF2B5EF4-FFF2-40B4-BE49-F238E27FC236}">
                <a16:creationId xmlns:a16="http://schemas.microsoft.com/office/drawing/2014/main" id="{73243263-0B50-4C02-9565-538A8B11E222}"/>
              </a:ext>
            </a:extLst>
          </p:cNvPr>
          <p:cNvSpPr/>
          <p:nvPr/>
        </p:nvSpPr>
        <p:spPr>
          <a:xfrm>
            <a:off x="335360" y="1019552"/>
            <a:ext cx="10655212" cy="1784271"/>
          </a:xfrm>
          <a:prstGeom prst="rect">
            <a:avLst/>
          </a:prstGeom>
        </p:spPr>
        <p:txBody>
          <a:bodyPr wrap="square">
            <a:spAutoFit/>
          </a:bodyPr>
          <a:lstStyle/>
          <a:p>
            <a:pPr marL="207428" fontAlgn="base">
              <a:lnSpc>
                <a:spcPct val="110000"/>
              </a:lnSpc>
              <a:spcBef>
                <a:spcPct val="0"/>
              </a:spcBef>
              <a:spcAft>
                <a:spcPts val="1067"/>
              </a:spcAft>
            </a:pPr>
            <a:r>
              <a:rPr lang="en-US" sz="1867" dirty="0"/>
              <a:t>Determine the options that would be explored in the PPM for the particular project based on the standard options available at the Organization level and on the project needs.</a:t>
            </a:r>
          </a:p>
          <a:p>
            <a:pPr marL="207428" fontAlgn="base">
              <a:lnSpc>
                <a:spcPct val="110000"/>
              </a:lnSpc>
              <a:spcBef>
                <a:spcPct val="0"/>
              </a:spcBef>
              <a:spcAft>
                <a:spcPts val="1067"/>
              </a:spcAft>
            </a:pPr>
            <a:r>
              <a:rPr lang="en-US" sz="1867" dirty="0"/>
              <a:t>The following are the sample standard options and the decisions on whether they would be explored. </a:t>
            </a:r>
            <a:endParaRPr lang="en-US" altLang="en-US" sz="1867" dirty="0"/>
          </a:p>
        </p:txBody>
      </p:sp>
      <p:graphicFrame>
        <p:nvGraphicFramePr>
          <p:cNvPr id="4" name="Table 3">
            <a:extLst>
              <a:ext uri="{FF2B5EF4-FFF2-40B4-BE49-F238E27FC236}">
                <a16:creationId xmlns:a16="http://schemas.microsoft.com/office/drawing/2014/main" id="{03DC91E5-A71B-4160-84C8-F46B071FD8C0}"/>
              </a:ext>
            </a:extLst>
          </p:cNvPr>
          <p:cNvGraphicFramePr>
            <a:graphicFrameLocks noGrp="1"/>
          </p:cNvGraphicFramePr>
          <p:nvPr>
            <p:extLst>
              <p:ext uri="{D42A27DB-BD31-4B8C-83A1-F6EECF244321}">
                <p14:modId xmlns:p14="http://schemas.microsoft.com/office/powerpoint/2010/main" val="2602627130"/>
              </p:ext>
            </p:extLst>
          </p:nvPr>
        </p:nvGraphicFramePr>
        <p:xfrm>
          <a:off x="984683" y="2780928"/>
          <a:ext cx="9635067" cy="3466253"/>
        </p:xfrm>
        <a:graphic>
          <a:graphicData uri="http://schemas.openxmlformats.org/drawingml/2006/table">
            <a:tbl>
              <a:tblPr firstRow="1" bandRow="1">
                <a:tableStyleId>{72833802-FEF1-4C79-8D5D-14CF1EAF98D9}</a:tableStyleId>
              </a:tblPr>
              <a:tblGrid>
                <a:gridCol w="934853">
                  <a:extLst>
                    <a:ext uri="{9D8B030D-6E8A-4147-A177-3AD203B41FA5}">
                      <a16:colId xmlns:a16="http://schemas.microsoft.com/office/drawing/2014/main" val="20000"/>
                    </a:ext>
                  </a:extLst>
                </a:gridCol>
                <a:gridCol w="4183247">
                  <a:extLst>
                    <a:ext uri="{9D8B030D-6E8A-4147-A177-3AD203B41FA5}">
                      <a16:colId xmlns:a16="http://schemas.microsoft.com/office/drawing/2014/main" val="20001"/>
                    </a:ext>
                  </a:extLst>
                </a:gridCol>
                <a:gridCol w="4516967">
                  <a:extLst>
                    <a:ext uri="{9D8B030D-6E8A-4147-A177-3AD203B41FA5}">
                      <a16:colId xmlns:a16="http://schemas.microsoft.com/office/drawing/2014/main" val="20002"/>
                    </a:ext>
                  </a:extLst>
                </a:gridCol>
              </a:tblGrid>
              <a:tr h="494453">
                <a:tc>
                  <a:txBody>
                    <a:bodyPr/>
                    <a:lstStyle/>
                    <a:p>
                      <a:r>
                        <a:rPr lang="en-US" sz="1900" dirty="0"/>
                        <a:t>S.no</a:t>
                      </a:r>
                      <a:endParaRPr lang="en-US" sz="1900" dirty="0">
                        <a:latin typeface="Arial" pitchFamily="34" charset="0"/>
                        <a:cs typeface="Arial" pitchFamily="34" charset="0"/>
                      </a:endParaRPr>
                    </a:p>
                  </a:txBody>
                  <a:tcPr marL="121920" marR="121920" marT="60960" marB="60960"/>
                </a:tc>
                <a:tc>
                  <a:txBody>
                    <a:bodyPr/>
                    <a:lstStyle/>
                    <a:p>
                      <a:r>
                        <a:rPr lang="en-US" sz="1900" dirty="0"/>
                        <a:t>Standard</a:t>
                      </a:r>
                      <a:r>
                        <a:rPr lang="en-US" sz="1900" baseline="0" dirty="0"/>
                        <a:t> life cycle options</a:t>
                      </a:r>
                      <a:endParaRPr lang="en-US" sz="1900" dirty="0">
                        <a:latin typeface="Arial" pitchFamily="34" charset="0"/>
                        <a:cs typeface="Arial" pitchFamily="34" charset="0"/>
                      </a:endParaRPr>
                    </a:p>
                  </a:txBody>
                  <a:tcPr marL="121920" marR="121920" marT="60960" marB="60960"/>
                </a:tc>
                <a:tc>
                  <a:txBody>
                    <a:bodyPr/>
                    <a:lstStyle/>
                    <a:p>
                      <a:r>
                        <a:rPr lang="en-US" sz="1900" dirty="0"/>
                        <a:t>Remark</a:t>
                      </a:r>
                      <a:endParaRPr lang="en-US" sz="1900" dirty="0">
                        <a:latin typeface="Arial" pitchFamily="34" charset="0"/>
                        <a:cs typeface="Arial" pitchFamily="34" charset="0"/>
                      </a:endParaRPr>
                    </a:p>
                  </a:txBody>
                  <a:tcPr marL="121920" marR="121920" marT="60960" marB="60960"/>
                </a:tc>
                <a:extLst>
                  <a:ext uri="{0D108BD9-81ED-4DB2-BD59-A6C34878D82A}">
                    <a16:rowId xmlns:a16="http://schemas.microsoft.com/office/drawing/2014/main" val="10000"/>
                  </a:ext>
                </a:extLst>
              </a:tr>
              <a:tr h="975360">
                <a:tc>
                  <a:txBody>
                    <a:bodyPr/>
                    <a:lstStyle/>
                    <a:p>
                      <a:r>
                        <a:rPr lang="en-US" sz="1900" dirty="0"/>
                        <a:t>1</a:t>
                      </a:r>
                      <a:endParaRPr lang="en-US" sz="1900" dirty="0">
                        <a:latin typeface="Arial" pitchFamily="34" charset="0"/>
                        <a:cs typeface="Arial" pitchFamily="34" charset="0"/>
                      </a:endParaRPr>
                    </a:p>
                  </a:txBody>
                  <a:tcPr marL="121920" marR="121920" marT="60960" marB="60960"/>
                </a:tc>
                <a:tc>
                  <a:txBody>
                    <a:bodyPr/>
                    <a:lstStyle/>
                    <a:p>
                      <a:r>
                        <a:rPr lang="en-US" sz="1900" dirty="0"/>
                        <a:t>Single Design</a:t>
                      </a:r>
                      <a:r>
                        <a:rPr lang="en-US" sz="1900" baseline="0" dirty="0"/>
                        <a:t> (combined HLD &amp; LLD) vs</a:t>
                      </a:r>
                    </a:p>
                    <a:p>
                      <a:r>
                        <a:rPr lang="en-US" sz="1900" baseline="0" dirty="0"/>
                        <a:t>Separate HLD and LLD </a:t>
                      </a:r>
                      <a:endParaRPr lang="en-US" sz="1900" dirty="0">
                        <a:latin typeface="Arial" pitchFamily="34" charset="0"/>
                        <a:cs typeface="Arial" pitchFamily="34" charset="0"/>
                      </a:endParaRPr>
                    </a:p>
                  </a:txBody>
                  <a:tcPr marL="121920" marR="121920" marT="60960" marB="60960"/>
                </a:tc>
                <a:tc>
                  <a:txBody>
                    <a:bodyPr/>
                    <a:lstStyle/>
                    <a:p>
                      <a:r>
                        <a:rPr lang="en-US" sz="1900" dirty="0"/>
                        <a:t>This</a:t>
                      </a:r>
                      <a:r>
                        <a:rPr lang="en-US" sz="1900" baseline="0" dirty="0"/>
                        <a:t> option is explored.</a:t>
                      </a:r>
                      <a:endParaRPr lang="en-US" sz="1900" dirty="0">
                        <a:latin typeface="Arial" pitchFamily="34" charset="0"/>
                        <a:cs typeface="Arial" pitchFamily="34" charset="0"/>
                      </a:endParaRPr>
                    </a:p>
                  </a:txBody>
                  <a:tcPr marL="121920" marR="121920" marT="60960" marB="60960"/>
                </a:tc>
                <a:extLst>
                  <a:ext uri="{0D108BD9-81ED-4DB2-BD59-A6C34878D82A}">
                    <a16:rowId xmlns:a16="http://schemas.microsoft.com/office/drawing/2014/main" val="10001"/>
                  </a:ext>
                </a:extLst>
              </a:tr>
              <a:tr h="975360">
                <a:tc>
                  <a:txBody>
                    <a:bodyPr/>
                    <a:lstStyle/>
                    <a:p>
                      <a:r>
                        <a:rPr lang="en-US" sz="1900" dirty="0"/>
                        <a:t>2</a:t>
                      </a:r>
                      <a:endParaRPr lang="en-US" sz="1900" dirty="0">
                        <a:latin typeface="Arial" pitchFamily="34" charset="0"/>
                        <a:cs typeface="Arial" pitchFamily="34" charset="0"/>
                      </a:endParaRPr>
                    </a:p>
                  </a:txBody>
                  <a:tcPr marL="121920" marR="121920" marT="60960" marB="60960"/>
                </a:tc>
                <a:tc>
                  <a:txBody>
                    <a:bodyPr/>
                    <a:lstStyle/>
                    <a:p>
                      <a:r>
                        <a:rPr lang="en-US" sz="1900" dirty="0"/>
                        <a:t>With</a:t>
                      </a:r>
                      <a:r>
                        <a:rPr lang="en-US" sz="1900" baseline="0" dirty="0"/>
                        <a:t> </a:t>
                      </a:r>
                      <a:r>
                        <a:rPr lang="en-US" sz="1900" dirty="0"/>
                        <a:t>Test</a:t>
                      </a:r>
                      <a:r>
                        <a:rPr lang="en-US" sz="1900" baseline="0" dirty="0"/>
                        <a:t> </a:t>
                      </a:r>
                      <a:r>
                        <a:rPr lang="en-US" sz="1900" dirty="0"/>
                        <a:t>Automation</a:t>
                      </a:r>
                      <a:r>
                        <a:rPr lang="en-US" sz="1900" baseline="0" dirty="0"/>
                        <a:t> </a:t>
                      </a:r>
                    </a:p>
                    <a:p>
                      <a:r>
                        <a:rPr lang="en-US" sz="1900" baseline="0" dirty="0"/>
                        <a:t>vs</a:t>
                      </a:r>
                      <a:endParaRPr lang="en-US" sz="1900" dirty="0"/>
                    </a:p>
                    <a:p>
                      <a:r>
                        <a:rPr lang="en-US" sz="1900" dirty="0"/>
                        <a:t>Without Test Automation</a:t>
                      </a:r>
                      <a:endParaRPr lang="en-US" sz="1900" dirty="0">
                        <a:latin typeface="Arial" pitchFamily="34" charset="0"/>
                        <a:cs typeface="Arial" pitchFamily="34" charset="0"/>
                      </a:endParaRPr>
                    </a:p>
                  </a:txBody>
                  <a:tcPr marL="121920" marR="121920" marT="60960" marB="60960"/>
                </a:tc>
                <a:tc>
                  <a:txBody>
                    <a:bodyPr/>
                    <a:lstStyle/>
                    <a:p>
                      <a:r>
                        <a:rPr lang="en-US" sz="1900" dirty="0"/>
                        <a:t>This</a:t>
                      </a:r>
                      <a:r>
                        <a:rPr lang="en-US" sz="1900" baseline="0" dirty="0"/>
                        <a:t> option is explored.</a:t>
                      </a:r>
                      <a:endParaRPr lang="en-US" sz="1900" dirty="0">
                        <a:latin typeface="Arial" pitchFamily="34" charset="0"/>
                        <a:cs typeface="Arial" pitchFamily="34" charset="0"/>
                      </a:endParaRPr>
                    </a:p>
                  </a:txBody>
                  <a:tcPr marL="121920" marR="121920" marT="60960" marB="60960"/>
                </a:tc>
                <a:extLst>
                  <a:ext uri="{0D108BD9-81ED-4DB2-BD59-A6C34878D82A}">
                    <a16:rowId xmlns:a16="http://schemas.microsoft.com/office/drawing/2014/main" val="10002"/>
                  </a:ext>
                </a:extLst>
              </a:tr>
              <a:tr h="975360">
                <a:tc>
                  <a:txBody>
                    <a:bodyPr/>
                    <a:lstStyle/>
                    <a:p>
                      <a:r>
                        <a:rPr lang="en-US" sz="1900" dirty="0"/>
                        <a:t>3</a:t>
                      </a:r>
                      <a:endParaRPr lang="en-US" sz="1900" dirty="0">
                        <a:latin typeface="Arial" pitchFamily="34" charset="0"/>
                        <a:cs typeface="Arial" pitchFamily="34" charset="0"/>
                      </a:endParaRPr>
                    </a:p>
                  </a:txBody>
                  <a:tcPr marL="121920" marR="121920" marT="60960" marB="60960"/>
                </a:tc>
                <a:tc>
                  <a:txBody>
                    <a:bodyPr/>
                    <a:lstStyle/>
                    <a:p>
                      <a:r>
                        <a:rPr lang="en-US" sz="1900" dirty="0"/>
                        <a:t>With Static code analyzer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t>vs</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t>Without Static code analyzer </a:t>
                      </a:r>
                      <a:endParaRPr lang="en-US" sz="1900" dirty="0">
                        <a:latin typeface="Arial" pitchFamily="34" charset="0"/>
                        <a:cs typeface="Arial" pitchFamily="34" charset="0"/>
                      </a:endParaRPr>
                    </a:p>
                  </a:txBody>
                  <a:tcPr marL="121920" marR="121920" marT="60960" marB="60960"/>
                </a:tc>
                <a:tc>
                  <a:txBody>
                    <a:bodyPr/>
                    <a:lstStyle/>
                    <a:p>
                      <a:r>
                        <a:rPr lang="en-US" sz="1900" baseline="0" dirty="0"/>
                        <a:t>Customer provided tool is used for the analysis hence this option is not explored</a:t>
                      </a:r>
                      <a:endParaRPr lang="en-US" sz="1900" dirty="0">
                        <a:latin typeface="Arial" pitchFamily="34" charset="0"/>
                        <a:cs typeface="Arial" pitchFamily="34" charset="0"/>
                      </a:endParaRPr>
                    </a:p>
                  </a:txBody>
                  <a:tcPr marL="121920" marR="121920" marT="60960" marB="6096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78969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74717" y="315055"/>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latin typeface="Arial" pitchFamily="34" charset="0"/>
              </a:rPr>
              <a:t>Define PPM</a:t>
            </a:r>
            <a:endParaRPr lang="en-US" sz="2667" dirty="0">
              <a:solidFill>
                <a:schemeClr val="accent1">
                  <a:lumMod val="75000"/>
                </a:schemeClr>
              </a:solidFill>
            </a:endParaRPr>
          </a:p>
        </p:txBody>
      </p:sp>
      <p:sp>
        <p:nvSpPr>
          <p:cNvPr id="5" name="Rectangle 4">
            <a:extLst>
              <a:ext uri="{FF2B5EF4-FFF2-40B4-BE49-F238E27FC236}">
                <a16:creationId xmlns:a16="http://schemas.microsoft.com/office/drawing/2014/main" id="{73243263-0B50-4C02-9565-538A8B11E222}"/>
              </a:ext>
            </a:extLst>
          </p:cNvPr>
          <p:cNvSpPr/>
          <p:nvPr/>
        </p:nvSpPr>
        <p:spPr>
          <a:xfrm>
            <a:off x="633405" y="1124744"/>
            <a:ext cx="10655212" cy="379015"/>
          </a:xfrm>
          <a:prstGeom prst="rect">
            <a:avLst/>
          </a:prstGeom>
        </p:spPr>
        <p:txBody>
          <a:bodyPr wrap="square">
            <a:spAutoFit/>
          </a:bodyPr>
          <a:lstStyle/>
          <a:p>
            <a:pPr marL="207428" fontAlgn="base">
              <a:lnSpc>
                <a:spcPct val="110000"/>
              </a:lnSpc>
              <a:spcBef>
                <a:spcPct val="0"/>
              </a:spcBef>
              <a:spcAft>
                <a:spcPts val="1067"/>
              </a:spcAft>
            </a:pPr>
            <a:r>
              <a:rPr lang="en-US" sz="1867" dirty="0"/>
              <a:t>Identify the project end target  based on the business goals and priorities. </a:t>
            </a:r>
          </a:p>
        </p:txBody>
      </p:sp>
      <p:pic>
        <p:nvPicPr>
          <p:cNvPr id="6" name="Picture 2">
            <a:extLst>
              <a:ext uri="{FF2B5EF4-FFF2-40B4-BE49-F238E27FC236}">
                <a16:creationId xmlns:a16="http://schemas.microsoft.com/office/drawing/2014/main" id="{2E68B638-6810-4B90-A707-B5FA1A058835}"/>
              </a:ext>
            </a:extLst>
          </p:cNvPr>
          <p:cNvPicPr>
            <a:picLocks noChangeAspect="1" noChangeArrowheads="1"/>
          </p:cNvPicPr>
          <p:nvPr/>
        </p:nvPicPr>
        <p:blipFill>
          <a:blip r:embed="rId3" cstate="print"/>
          <a:srcRect l="3906" t="34375" r="11719" b="21875"/>
          <a:stretch>
            <a:fillRect/>
          </a:stretch>
        </p:blipFill>
        <p:spPr bwMode="auto">
          <a:xfrm>
            <a:off x="315817" y="1666833"/>
            <a:ext cx="10972800" cy="4267200"/>
          </a:xfrm>
          <a:prstGeom prst="rect">
            <a:avLst/>
          </a:prstGeom>
          <a:noFill/>
          <a:ln w="9525">
            <a:noFill/>
            <a:miter lim="800000"/>
            <a:headEnd/>
            <a:tailEnd/>
          </a:ln>
        </p:spPr>
      </p:pic>
    </p:spTree>
    <p:extLst>
      <p:ext uri="{BB962C8B-B14F-4D97-AF65-F5344CB8AC3E}">
        <p14:creationId xmlns:p14="http://schemas.microsoft.com/office/powerpoint/2010/main" val="2621178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84614" y="270345"/>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latin typeface="Arial" pitchFamily="34" charset="0"/>
              </a:rPr>
              <a:t>Define the Lifecycle Scope</a:t>
            </a:r>
            <a:endParaRPr lang="en-US" sz="2667" dirty="0">
              <a:solidFill>
                <a:schemeClr val="accent1">
                  <a:lumMod val="75000"/>
                </a:schemeClr>
              </a:solidFill>
            </a:endParaRPr>
          </a:p>
        </p:txBody>
      </p:sp>
      <p:sp>
        <p:nvSpPr>
          <p:cNvPr id="5" name="Rectangle 4">
            <a:extLst>
              <a:ext uri="{FF2B5EF4-FFF2-40B4-BE49-F238E27FC236}">
                <a16:creationId xmlns:a16="http://schemas.microsoft.com/office/drawing/2014/main" id="{73243263-0B50-4C02-9565-538A8B11E222}"/>
              </a:ext>
            </a:extLst>
          </p:cNvPr>
          <p:cNvSpPr/>
          <p:nvPr/>
        </p:nvSpPr>
        <p:spPr>
          <a:xfrm>
            <a:off x="407368" y="902808"/>
            <a:ext cx="10566544" cy="954300"/>
          </a:xfrm>
          <a:prstGeom prst="rect">
            <a:avLst/>
          </a:prstGeom>
        </p:spPr>
        <p:txBody>
          <a:bodyPr wrap="square">
            <a:spAutoFit/>
          </a:bodyPr>
          <a:lstStyle/>
          <a:p>
            <a:pPr algn="just"/>
            <a:r>
              <a:rPr lang="en-US" sz="1867" dirty="0"/>
              <a:t>Define the life cycle scope for which the PPM needs to be done. The activities which are not under our scope are not included. </a:t>
            </a:r>
          </a:p>
          <a:p>
            <a:pPr algn="just"/>
            <a:r>
              <a:rPr lang="en-US" sz="1867" b="1" dirty="0"/>
              <a:t>Sample:</a:t>
            </a:r>
            <a:endParaRPr lang="en-US" altLang="en-US" sz="1867" dirty="0"/>
          </a:p>
        </p:txBody>
      </p:sp>
      <p:pic>
        <p:nvPicPr>
          <p:cNvPr id="6" name="Picture 7">
            <a:extLst>
              <a:ext uri="{FF2B5EF4-FFF2-40B4-BE49-F238E27FC236}">
                <a16:creationId xmlns:a16="http://schemas.microsoft.com/office/drawing/2014/main" id="{5946283A-75A0-44BA-B8DB-C0938A69EC92}"/>
              </a:ext>
            </a:extLst>
          </p:cNvPr>
          <p:cNvPicPr>
            <a:picLocks noChangeAspect="1" noChangeArrowheads="1"/>
          </p:cNvPicPr>
          <p:nvPr/>
        </p:nvPicPr>
        <p:blipFill>
          <a:blip r:embed="rId3" cstate="print"/>
          <a:srcRect/>
          <a:stretch>
            <a:fillRect/>
          </a:stretch>
        </p:blipFill>
        <p:spPr bwMode="auto">
          <a:xfrm>
            <a:off x="1616456" y="1599737"/>
            <a:ext cx="4985791" cy="5050823"/>
          </a:xfrm>
          <a:prstGeom prst="rect">
            <a:avLst/>
          </a:prstGeom>
          <a:noFill/>
          <a:ln w="9525">
            <a:noFill/>
            <a:miter lim="800000"/>
            <a:headEnd/>
            <a:tailEnd/>
          </a:ln>
        </p:spPr>
      </p:pic>
      <p:sp>
        <p:nvSpPr>
          <p:cNvPr id="7" name="Right Brace 6">
            <a:extLst>
              <a:ext uri="{FF2B5EF4-FFF2-40B4-BE49-F238E27FC236}">
                <a16:creationId xmlns:a16="http://schemas.microsoft.com/office/drawing/2014/main" id="{BAEDE62F-8540-4D21-8A36-4BE379CED13E}"/>
              </a:ext>
            </a:extLst>
          </p:cNvPr>
          <p:cNvSpPr/>
          <p:nvPr/>
        </p:nvSpPr>
        <p:spPr>
          <a:xfrm>
            <a:off x="6362007" y="1891419"/>
            <a:ext cx="121920" cy="975360"/>
          </a:xfrm>
          <a:prstGeom prst="rightBrace">
            <a:avLst/>
          </a:pr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Content Placeholder 2">
            <a:extLst>
              <a:ext uri="{FF2B5EF4-FFF2-40B4-BE49-F238E27FC236}">
                <a16:creationId xmlns:a16="http://schemas.microsoft.com/office/drawing/2014/main" id="{CD94F7B5-5F62-405C-A5C1-B50320F30C38}"/>
              </a:ext>
            </a:extLst>
          </p:cNvPr>
          <p:cNvSpPr txBox="1">
            <a:spLocks/>
          </p:cNvSpPr>
          <p:nvPr/>
        </p:nvSpPr>
        <p:spPr bwMode="auto">
          <a:xfrm>
            <a:off x="6870009" y="2777029"/>
            <a:ext cx="4357716" cy="105791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121920" tIns="60960" rIns="0" bIns="60960" numCol="1" anchor="t" anchorCtr="0" compatLnSpc="1">
            <a:prstTxWarp prst="textNoShape">
              <a:avLst/>
            </a:prstTxWarp>
          </a:bodyPr>
          <a:lstStyle/>
          <a:p>
            <a:pPr marL="207428" defTabSz="1219170" fontAlgn="base">
              <a:lnSpc>
                <a:spcPct val="110000"/>
              </a:lnSpc>
              <a:spcBef>
                <a:spcPct val="0"/>
              </a:spcBef>
              <a:spcAft>
                <a:spcPts val="1067"/>
              </a:spcAft>
              <a:defRPr/>
            </a:pPr>
            <a:r>
              <a:rPr lang="en-US" sz="1600" dirty="0">
                <a:solidFill>
                  <a:schemeClr val="tx1"/>
                </a:solidFill>
                <a:latin typeface="Arial" pitchFamily="34" charset="0"/>
              </a:rPr>
              <a:t>The Requirements phase and Customer Testing phase will not be considered in PPM, since it is done by customer.</a:t>
            </a:r>
          </a:p>
          <a:p>
            <a:pPr marL="207428" defTabSz="1219170" fontAlgn="base">
              <a:lnSpc>
                <a:spcPct val="110000"/>
              </a:lnSpc>
              <a:spcBef>
                <a:spcPct val="0"/>
              </a:spcBef>
              <a:spcAft>
                <a:spcPts val="1067"/>
              </a:spcAft>
              <a:defRPr/>
            </a:pPr>
            <a:endParaRPr lang="en-US" sz="1600" dirty="0">
              <a:solidFill>
                <a:schemeClr val="tx1"/>
              </a:solidFill>
              <a:latin typeface="Arial" pitchFamily="34" charset="0"/>
            </a:endParaRPr>
          </a:p>
        </p:txBody>
      </p:sp>
      <p:sp>
        <p:nvSpPr>
          <p:cNvPr id="10" name="Right Brace 9">
            <a:extLst>
              <a:ext uri="{FF2B5EF4-FFF2-40B4-BE49-F238E27FC236}">
                <a16:creationId xmlns:a16="http://schemas.microsoft.com/office/drawing/2014/main" id="{36D44375-F1FF-43B7-BCBF-535E0483866D}"/>
              </a:ext>
            </a:extLst>
          </p:cNvPr>
          <p:cNvSpPr/>
          <p:nvPr/>
        </p:nvSpPr>
        <p:spPr>
          <a:xfrm>
            <a:off x="6406340" y="5939360"/>
            <a:ext cx="121920" cy="711200"/>
          </a:xfrm>
          <a:prstGeom prst="rightBrace">
            <a:avLst/>
          </a:pr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cxnSp>
        <p:nvCxnSpPr>
          <p:cNvPr id="11" name="Straight Arrow Connector 10">
            <a:extLst>
              <a:ext uri="{FF2B5EF4-FFF2-40B4-BE49-F238E27FC236}">
                <a16:creationId xmlns:a16="http://schemas.microsoft.com/office/drawing/2014/main" id="{8141B618-F43A-4923-953B-649D8AA1079D}"/>
              </a:ext>
            </a:extLst>
          </p:cNvPr>
          <p:cNvCxnSpPr>
            <a:cxnSpLocks/>
            <a:endCxn id="9" idx="1"/>
          </p:cNvCxnSpPr>
          <p:nvPr/>
        </p:nvCxnSpPr>
        <p:spPr>
          <a:xfrm>
            <a:off x="6483928" y="2392352"/>
            <a:ext cx="386081" cy="9136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A1594B5-A380-4C20-B07D-3F0959D7383C}"/>
              </a:ext>
            </a:extLst>
          </p:cNvPr>
          <p:cNvCxnSpPr>
            <a:cxnSpLocks/>
            <a:stCxn id="10" idx="1"/>
            <a:endCxn id="9" idx="1"/>
          </p:cNvCxnSpPr>
          <p:nvPr/>
        </p:nvCxnSpPr>
        <p:spPr>
          <a:xfrm flipV="1">
            <a:off x="6528261" y="3305984"/>
            <a:ext cx="341748" cy="29889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367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11424" y="336640"/>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latin typeface="Arial" pitchFamily="34" charset="0"/>
              </a:rPr>
              <a:t>Performance Baseline</a:t>
            </a:r>
            <a:endParaRPr lang="en-US" sz="2667" dirty="0">
              <a:solidFill>
                <a:schemeClr val="accent1">
                  <a:lumMod val="75000"/>
                </a:schemeClr>
              </a:solidFill>
            </a:endParaRPr>
          </a:p>
        </p:txBody>
      </p:sp>
      <p:sp>
        <p:nvSpPr>
          <p:cNvPr id="5" name="Rectangle 4">
            <a:extLst>
              <a:ext uri="{FF2B5EF4-FFF2-40B4-BE49-F238E27FC236}">
                <a16:creationId xmlns:a16="http://schemas.microsoft.com/office/drawing/2014/main" id="{73243263-0B50-4C02-9565-538A8B11E222}"/>
              </a:ext>
            </a:extLst>
          </p:cNvPr>
          <p:cNvSpPr/>
          <p:nvPr/>
        </p:nvSpPr>
        <p:spPr>
          <a:xfrm>
            <a:off x="310399" y="1007602"/>
            <a:ext cx="10477876" cy="5756576"/>
          </a:xfrm>
          <a:prstGeom prst="rect">
            <a:avLst/>
          </a:prstGeom>
        </p:spPr>
        <p:txBody>
          <a:bodyPr wrap="square">
            <a:spAutoFit/>
          </a:bodyPr>
          <a:lstStyle/>
          <a:p>
            <a:pPr marL="380990" indent="-380990">
              <a:buFont typeface="Wingdings" panose="05000000000000000000" pitchFamily="2" charset="2"/>
              <a:buChar char="§"/>
            </a:pPr>
            <a:r>
              <a:rPr lang="en-US" sz="1867" dirty="0"/>
              <a:t>Data collection, at the granular level at each phase, from the past projects with the preference to the closest projects </a:t>
            </a:r>
          </a:p>
          <a:p>
            <a:pPr marL="380990" indent="-380990">
              <a:buFont typeface="Wingdings" panose="05000000000000000000" pitchFamily="2" charset="2"/>
              <a:buChar char="§"/>
            </a:pPr>
            <a:endParaRPr lang="en-US" sz="1867" dirty="0"/>
          </a:p>
          <a:p>
            <a:pPr marL="1600160" lvl="2" indent="-380990">
              <a:buFont typeface="Wingdings" panose="05000000000000000000" pitchFamily="2" charset="2"/>
              <a:buChar char="§"/>
            </a:pPr>
            <a:r>
              <a:rPr lang="en-US" sz="1867" dirty="0"/>
              <a:t>Granularity: </a:t>
            </a:r>
          </a:p>
          <a:p>
            <a:pPr marL="2209745" lvl="3" indent="-380990">
              <a:buFont typeface="Wingdings" panose="05000000000000000000" pitchFamily="2" charset="2"/>
              <a:buChar char="§"/>
            </a:pPr>
            <a:r>
              <a:rPr lang="en-US" sz="1867" dirty="0"/>
              <a:t>Effort: Preparation, Review Rework</a:t>
            </a:r>
          </a:p>
          <a:p>
            <a:pPr marL="2209745" lvl="3" indent="-380990">
              <a:buFont typeface="Wingdings" panose="05000000000000000000" pitchFamily="2" charset="2"/>
              <a:buChar char="§"/>
            </a:pPr>
            <a:r>
              <a:rPr lang="en-US" sz="1867" dirty="0"/>
              <a:t>Defect: Defect injected, Defect removed</a:t>
            </a:r>
          </a:p>
          <a:p>
            <a:pPr marL="2209745" lvl="3" indent="-380990">
              <a:buFont typeface="Wingdings" panose="05000000000000000000" pitchFamily="2" charset="2"/>
              <a:buChar char="§"/>
            </a:pPr>
            <a:endParaRPr lang="en-US" altLang="en-US" sz="1867" dirty="0"/>
          </a:p>
          <a:p>
            <a:pPr marL="2209745" lvl="3" indent="-380990">
              <a:buFont typeface="Wingdings" panose="05000000000000000000" pitchFamily="2" charset="2"/>
              <a:buChar char="§"/>
            </a:pPr>
            <a:endParaRPr lang="en-US" altLang="en-US" sz="1867" dirty="0"/>
          </a:p>
          <a:p>
            <a:pPr marL="2209745" lvl="3" indent="-380990">
              <a:buFont typeface="Wingdings" panose="05000000000000000000" pitchFamily="2" charset="2"/>
              <a:buChar char="§"/>
            </a:pPr>
            <a:endParaRPr lang="en-US" altLang="en-US" sz="1867" dirty="0"/>
          </a:p>
          <a:p>
            <a:pPr marL="2209745" lvl="3" indent="-380990">
              <a:buFont typeface="Wingdings" panose="05000000000000000000" pitchFamily="2" charset="2"/>
              <a:buChar char="§"/>
            </a:pPr>
            <a:endParaRPr lang="en-US" altLang="en-US" sz="1867" dirty="0"/>
          </a:p>
          <a:p>
            <a:pPr marL="2209745" lvl="3" indent="-380990">
              <a:buFont typeface="Wingdings" panose="05000000000000000000" pitchFamily="2" charset="2"/>
              <a:buChar char="§"/>
            </a:pPr>
            <a:endParaRPr lang="en-US" altLang="en-US" sz="1867" dirty="0"/>
          </a:p>
          <a:p>
            <a:pPr marL="2209745" lvl="3" indent="-380990">
              <a:buFont typeface="Wingdings" panose="05000000000000000000" pitchFamily="2" charset="2"/>
              <a:buChar char="§"/>
            </a:pPr>
            <a:endParaRPr lang="en-US" altLang="en-US" sz="1867" dirty="0"/>
          </a:p>
          <a:p>
            <a:pPr marL="2209745" lvl="3" indent="-380990">
              <a:buFont typeface="Wingdings" panose="05000000000000000000" pitchFamily="2" charset="2"/>
              <a:buChar char="§"/>
            </a:pPr>
            <a:endParaRPr lang="en-US" altLang="en-US" sz="1867" dirty="0"/>
          </a:p>
          <a:p>
            <a:pPr marL="2209745" lvl="3" indent="-380990">
              <a:buFont typeface="Wingdings" panose="05000000000000000000" pitchFamily="2" charset="2"/>
              <a:buChar char="§"/>
            </a:pPr>
            <a:endParaRPr lang="en-US" altLang="en-US" sz="1867" dirty="0"/>
          </a:p>
          <a:p>
            <a:pPr marL="2209745" lvl="3" indent="-380990">
              <a:buFont typeface="Wingdings" panose="05000000000000000000" pitchFamily="2" charset="2"/>
              <a:buChar char="§"/>
            </a:pPr>
            <a:endParaRPr lang="en-US" altLang="en-US" sz="1867" dirty="0"/>
          </a:p>
          <a:p>
            <a:pPr marL="2209745" lvl="3" indent="-380990">
              <a:buFont typeface="Wingdings" panose="05000000000000000000" pitchFamily="2" charset="2"/>
              <a:buChar char="§"/>
            </a:pPr>
            <a:endParaRPr lang="en-US" altLang="en-US" sz="1867" dirty="0"/>
          </a:p>
          <a:p>
            <a:pPr marL="2209745" lvl="3" indent="-380990">
              <a:buFont typeface="Wingdings" panose="05000000000000000000" pitchFamily="2" charset="2"/>
              <a:buChar char="§"/>
            </a:pPr>
            <a:endParaRPr lang="en-US" altLang="en-US" sz="1867" dirty="0"/>
          </a:p>
          <a:p>
            <a:pPr marL="380990" indent="-380990">
              <a:buFont typeface="Courier New" panose="02070309020205020404" pitchFamily="49" charset="0"/>
              <a:buChar char="o"/>
            </a:pPr>
            <a:endParaRPr lang="en-US" sz="1600" dirty="0"/>
          </a:p>
          <a:p>
            <a:pPr marL="380990" indent="-380990">
              <a:buFont typeface="Courier New" panose="02070309020205020404" pitchFamily="49" charset="0"/>
              <a:buChar char="o"/>
            </a:pPr>
            <a:r>
              <a:rPr lang="en-US" sz="1600" dirty="0"/>
              <a:t>This baselining  exercise is needed only if the baselines for the alternatives are not available.</a:t>
            </a:r>
            <a:endParaRPr lang="en-US" altLang="en-US" sz="1600" dirty="0"/>
          </a:p>
          <a:p>
            <a:pPr algn="just"/>
            <a:endParaRPr lang="en-US" altLang="en-US" sz="1867" dirty="0">
              <a:solidFill>
                <a:schemeClr val="accent4"/>
              </a:solidFill>
            </a:endParaRPr>
          </a:p>
        </p:txBody>
      </p:sp>
      <p:grpSp>
        <p:nvGrpSpPr>
          <p:cNvPr id="6" name="Group 5">
            <a:extLst>
              <a:ext uri="{FF2B5EF4-FFF2-40B4-BE49-F238E27FC236}">
                <a16:creationId xmlns:a16="http://schemas.microsoft.com/office/drawing/2014/main" id="{269A4676-AD82-404C-B107-A6004BC709B9}"/>
              </a:ext>
            </a:extLst>
          </p:cNvPr>
          <p:cNvGrpSpPr/>
          <p:nvPr/>
        </p:nvGrpSpPr>
        <p:grpSpPr>
          <a:xfrm>
            <a:off x="3442320" y="3040451"/>
            <a:ext cx="3962400" cy="2641600"/>
            <a:chOff x="7086600" y="1447800"/>
            <a:chExt cx="2057400" cy="1532299"/>
          </a:xfrm>
        </p:grpSpPr>
        <p:sp>
          <p:nvSpPr>
            <p:cNvPr id="7" name="Freeform 5">
              <a:extLst>
                <a:ext uri="{FF2B5EF4-FFF2-40B4-BE49-F238E27FC236}">
                  <a16:creationId xmlns:a16="http://schemas.microsoft.com/office/drawing/2014/main" id="{7657A617-867C-4F9A-AA74-2FC368F4E21D}"/>
                </a:ext>
              </a:extLst>
            </p:cNvPr>
            <p:cNvSpPr/>
            <p:nvPr/>
          </p:nvSpPr>
          <p:spPr>
            <a:xfrm>
              <a:off x="7086600" y="1447800"/>
              <a:ext cx="2057400" cy="418205"/>
            </a:xfrm>
            <a:custGeom>
              <a:avLst/>
              <a:gdLst>
                <a:gd name="connsiteX0" fmla="*/ 0 w 3282946"/>
                <a:gd name="connsiteY0" fmla="*/ 41821 h 418205"/>
                <a:gd name="connsiteX1" fmla="*/ 12249 w 3282946"/>
                <a:gd name="connsiteY1" fmla="*/ 12249 h 418205"/>
                <a:gd name="connsiteX2" fmla="*/ 41821 w 3282946"/>
                <a:gd name="connsiteY2" fmla="*/ 0 h 418205"/>
                <a:gd name="connsiteX3" fmla="*/ 3241125 w 3282946"/>
                <a:gd name="connsiteY3" fmla="*/ 0 h 418205"/>
                <a:gd name="connsiteX4" fmla="*/ 3270697 w 3282946"/>
                <a:gd name="connsiteY4" fmla="*/ 12249 h 418205"/>
                <a:gd name="connsiteX5" fmla="*/ 3282946 w 3282946"/>
                <a:gd name="connsiteY5" fmla="*/ 41821 h 418205"/>
                <a:gd name="connsiteX6" fmla="*/ 3282946 w 3282946"/>
                <a:gd name="connsiteY6" fmla="*/ 376384 h 418205"/>
                <a:gd name="connsiteX7" fmla="*/ 3270697 w 3282946"/>
                <a:gd name="connsiteY7" fmla="*/ 405956 h 418205"/>
                <a:gd name="connsiteX8" fmla="*/ 3241125 w 3282946"/>
                <a:gd name="connsiteY8" fmla="*/ 418205 h 418205"/>
                <a:gd name="connsiteX9" fmla="*/ 41821 w 3282946"/>
                <a:gd name="connsiteY9" fmla="*/ 418205 h 418205"/>
                <a:gd name="connsiteX10" fmla="*/ 12249 w 3282946"/>
                <a:gd name="connsiteY10" fmla="*/ 405956 h 418205"/>
                <a:gd name="connsiteX11" fmla="*/ 0 w 3282946"/>
                <a:gd name="connsiteY11" fmla="*/ 376384 h 418205"/>
                <a:gd name="connsiteX12" fmla="*/ 0 w 3282946"/>
                <a:gd name="connsiteY12" fmla="*/ 41821 h 41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2946" h="418205">
                  <a:moveTo>
                    <a:pt x="0" y="41821"/>
                  </a:moveTo>
                  <a:cubicBezTo>
                    <a:pt x="0" y="30729"/>
                    <a:pt x="4406" y="20092"/>
                    <a:pt x="12249" y="12249"/>
                  </a:cubicBezTo>
                  <a:cubicBezTo>
                    <a:pt x="20092" y="4406"/>
                    <a:pt x="30729" y="0"/>
                    <a:pt x="41821" y="0"/>
                  </a:cubicBezTo>
                  <a:lnTo>
                    <a:pt x="3241125" y="0"/>
                  </a:lnTo>
                  <a:cubicBezTo>
                    <a:pt x="3252217" y="0"/>
                    <a:pt x="3262854" y="4406"/>
                    <a:pt x="3270697" y="12249"/>
                  </a:cubicBezTo>
                  <a:cubicBezTo>
                    <a:pt x="3278540" y="20092"/>
                    <a:pt x="3282946" y="30729"/>
                    <a:pt x="3282946" y="41821"/>
                  </a:cubicBezTo>
                  <a:lnTo>
                    <a:pt x="3282946" y="376384"/>
                  </a:lnTo>
                  <a:cubicBezTo>
                    <a:pt x="3282946" y="387476"/>
                    <a:pt x="3278540" y="398113"/>
                    <a:pt x="3270697" y="405956"/>
                  </a:cubicBezTo>
                  <a:cubicBezTo>
                    <a:pt x="3262854" y="413799"/>
                    <a:pt x="3252217" y="418205"/>
                    <a:pt x="3241125" y="418205"/>
                  </a:cubicBezTo>
                  <a:lnTo>
                    <a:pt x="41821" y="418205"/>
                  </a:lnTo>
                  <a:cubicBezTo>
                    <a:pt x="30729" y="418205"/>
                    <a:pt x="20092" y="413799"/>
                    <a:pt x="12249" y="405956"/>
                  </a:cubicBezTo>
                  <a:cubicBezTo>
                    <a:pt x="4406" y="398113"/>
                    <a:pt x="0" y="387476"/>
                    <a:pt x="0" y="376384"/>
                  </a:cubicBezTo>
                  <a:lnTo>
                    <a:pt x="0" y="418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372" tIns="82372" rIns="82372" bIns="82372" numCol="1" spcCol="1270" anchor="ctr" anchorCtr="0">
              <a:noAutofit/>
            </a:bodyPr>
            <a:lstStyle/>
            <a:p>
              <a:pPr algn="ctr" defTabSz="770447">
                <a:lnSpc>
                  <a:spcPct val="90000"/>
                </a:lnSpc>
                <a:spcBef>
                  <a:spcPct val="0"/>
                </a:spcBef>
                <a:spcAft>
                  <a:spcPct val="35000"/>
                </a:spcAft>
              </a:pPr>
              <a:r>
                <a:rPr lang="en-US" sz="1867" dirty="0"/>
                <a:t>Previous releases of the same project</a:t>
              </a:r>
            </a:p>
          </p:txBody>
        </p:sp>
        <p:sp>
          <p:nvSpPr>
            <p:cNvPr id="9" name="Freeform 7">
              <a:extLst>
                <a:ext uri="{FF2B5EF4-FFF2-40B4-BE49-F238E27FC236}">
                  <a16:creationId xmlns:a16="http://schemas.microsoft.com/office/drawing/2014/main" id="{E9D1F30F-8722-4BE4-B386-AA632A009ED3}"/>
                </a:ext>
              </a:extLst>
            </p:cNvPr>
            <p:cNvSpPr/>
            <p:nvPr/>
          </p:nvSpPr>
          <p:spPr>
            <a:xfrm>
              <a:off x="7086600" y="1997460"/>
              <a:ext cx="2057400" cy="418205"/>
            </a:xfrm>
            <a:custGeom>
              <a:avLst/>
              <a:gdLst>
                <a:gd name="connsiteX0" fmla="*/ 0 w 3328798"/>
                <a:gd name="connsiteY0" fmla="*/ 41821 h 418205"/>
                <a:gd name="connsiteX1" fmla="*/ 12249 w 3328798"/>
                <a:gd name="connsiteY1" fmla="*/ 12249 h 418205"/>
                <a:gd name="connsiteX2" fmla="*/ 41821 w 3328798"/>
                <a:gd name="connsiteY2" fmla="*/ 0 h 418205"/>
                <a:gd name="connsiteX3" fmla="*/ 3286977 w 3328798"/>
                <a:gd name="connsiteY3" fmla="*/ 0 h 418205"/>
                <a:gd name="connsiteX4" fmla="*/ 3316549 w 3328798"/>
                <a:gd name="connsiteY4" fmla="*/ 12249 h 418205"/>
                <a:gd name="connsiteX5" fmla="*/ 3328798 w 3328798"/>
                <a:gd name="connsiteY5" fmla="*/ 41821 h 418205"/>
                <a:gd name="connsiteX6" fmla="*/ 3328798 w 3328798"/>
                <a:gd name="connsiteY6" fmla="*/ 376384 h 418205"/>
                <a:gd name="connsiteX7" fmla="*/ 3316549 w 3328798"/>
                <a:gd name="connsiteY7" fmla="*/ 405956 h 418205"/>
                <a:gd name="connsiteX8" fmla="*/ 3286977 w 3328798"/>
                <a:gd name="connsiteY8" fmla="*/ 418205 h 418205"/>
                <a:gd name="connsiteX9" fmla="*/ 41821 w 3328798"/>
                <a:gd name="connsiteY9" fmla="*/ 418205 h 418205"/>
                <a:gd name="connsiteX10" fmla="*/ 12249 w 3328798"/>
                <a:gd name="connsiteY10" fmla="*/ 405956 h 418205"/>
                <a:gd name="connsiteX11" fmla="*/ 0 w 3328798"/>
                <a:gd name="connsiteY11" fmla="*/ 376384 h 418205"/>
                <a:gd name="connsiteX12" fmla="*/ 0 w 3328798"/>
                <a:gd name="connsiteY12" fmla="*/ 41821 h 41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28798" h="418205">
                  <a:moveTo>
                    <a:pt x="0" y="41821"/>
                  </a:moveTo>
                  <a:cubicBezTo>
                    <a:pt x="0" y="30729"/>
                    <a:pt x="4406" y="20092"/>
                    <a:pt x="12249" y="12249"/>
                  </a:cubicBezTo>
                  <a:cubicBezTo>
                    <a:pt x="20092" y="4406"/>
                    <a:pt x="30729" y="0"/>
                    <a:pt x="41821" y="0"/>
                  </a:cubicBezTo>
                  <a:lnTo>
                    <a:pt x="3286977" y="0"/>
                  </a:lnTo>
                  <a:cubicBezTo>
                    <a:pt x="3298069" y="0"/>
                    <a:pt x="3308706" y="4406"/>
                    <a:pt x="3316549" y="12249"/>
                  </a:cubicBezTo>
                  <a:cubicBezTo>
                    <a:pt x="3324392" y="20092"/>
                    <a:pt x="3328798" y="30729"/>
                    <a:pt x="3328798" y="41821"/>
                  </a:cubicBezTo>
                  <a:lnTo>
                    <a:pt x="3328798" y="376384"/>
                  </a:lnTo>
                  <a:cubicBezTo>
                    <a:pt x="3328798" y="387476"/>
                    <a:pt x="3324392" y="398113"/>
                    <a:pt x="3316549" y="405956"/>
                  </a:cubicBezTo>
                  <a:cubicBezTo>
                    <a:pt x="3308706" y="413799"/>
                    <a:pt x="3298069" y="418205"/>
                    <a:pt x="3286977" y="418205"/>
                  </a:cubicBezTo>
                  <a:lnTo>
                    <a:pt x="41821" y="418205"/>
                  </a:lnTo>
                  <a:cubicBezTo>
                    <a:pt x="30729" y="418205"/>
                    <a:pt x="20092" y="413799"/>
                    <a:pt x="12249" y="405956"/>
                  </a:cubicBezTo>
                  <a:cubicBezTo>
                    <a:pt x="4406" y="398113"/>
                    <a:pt x="0" y="387476"/>
                    <a:pt x="0" y="376384"/>
                  </a:cubicBezTo>
                  <a:lnTo>
                    <a:pt x="0" y="418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372" tIns="82372" rIns="82372" bIns="82372" numCol="1" spcCol="1270" anchor="ctr" anchorCtr="0">
              <a:noAutofit/>
            </a:bodyPr>
            <a:lstStyle/>
            <a:p>
              <a:pPr algn="ctr" defTabSz="770447">
                <a:lnSpc>
                  <a:spcPct val="90000"/>
                </a:lnSpc>
                <a:spcBef>
                  <a:spcPct val="0"/>
                </a:spcBef>
                <a:spcAft>
                  <a:spcPct val="35000"/>
                </a:spcAft>
              </a:pPr>
              <a:r>
                <a:rPr lang="en-US" sz="1867" dirty="0"/>
                <a:t>Similar projects of the same program</a:t>
              </a:r>
            </a:p>
          </p:txBody>
        </p:sp>
        <p:sp>
          <p:nvSpPr>
            <p:cNvPr id="10" name="Freeform 8">
              <a:extLst>
                <a:ext uri="{FF2B5EF4-FFF2-40B4-BE49-F238E27FC236}">
                  <a16:creationId xmlns:a16="http://schemas.microsoft.com/office/drawing/2014/main" id="{48A20601-0699-43B1-8180-48A1F4F2768A}"/>
                </a:ext>
              </a:extLst>
            </p:cNvPr>
            <p:cNvSpPr/>
            <p:nvPr/>
          </p:nvSpPr>
          <p:spPr>
            <a:xfrm rot="21319981">
              <a:off x="8044728" y="2429253"/>
              <a:ext cx="141144" cy="123842"/>
            </a:xfrm>
            <a:custGeom>
              <a:avLst/>
              <a:gdLst>
                <a:gd name="connsiteX0" fmla="*/ 0 w 123841"/>
                <a:gd name="connsiteY0" fmla="*/ 37638 h 188192"/>
                <a:gd name="connsiteX1" fmla="*/ 61921 w 123841"/>
                <a:gd name="connsiteY1" fmla="*/ 37638 h 188192"/>
                <a:gd name="connsiteX2" fmla="*/ 61921 w 123841"/>
                <a:gd name="connsiteY2" fmla="*/ 0 h 188192"/>
                <a:gd name="connsiteX3" fmla="*/ 123841 w 123841"/>
                <a:gd name="connsiteY3" fmla="*/ 94096 h 188192"/>
                <a:gd name="connsiteX4" fmla="*/ 61921 w 123841"/>
                <a:gd name="connsiteY4" fmla="*/ 188192 h 188192"/>
                <a:gd name="connsiteX5" fmla="*/ 61921 w 123841"/>
                <a:gd name="connsiteY5" fmla="*/ 150554 h 188192"/>
                <a:gd name="connsiteX6" fmla="*/ 0 w 123841"/>
                <a:gd name="connsiteY6" fmla="*/ 150554 h 188192"/>
                <a:gd name="connsiteX7" fmla="*/ 0 w 123841"/>
                <a:gd name="connsiteY7" fmla="*/ 37638 h 18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41" h="188192">
                  <a:moveTo>
                    <a:pt x="99073" y="1"/>
                  </a:moveTo>
                  <a:lnTo>
                    <a:pt x="99073" y="94097"/>
                  </a:lnTo>
                  <a:lnTo>
                    <a:pt x="123841" y="94097"/>
                  </a:lnTo>
                  <a:lnTo>
                    <a:pt x="61921" y="188191"/>
                  </a:lnTo>
                  <a:lnTo>
                    <a:pt x="0" y="94097"/>
                  </a:lnTo>
                  <a:lnTo>
                    <a:pt x="24768" y="94097"/>
                  </a:lnTo>
                  <a:lnTo>
                    <a:pt x="24768" y="1"/>
                  </a:lnTo>
                  <a:lnTo>
                    <a:pt x="99073"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0185" tIns="0" rIns="50183" bIns="49536" numCol="1" spcCol="1270" anchor="ctr" anchorCtr="0">
              <a:noAutofit/>
            </a:bodyPr>
            <a:lstStyle/>
            <a:p>
              <a:pPr algn="ctr" defTabSz="355591">
                <a:lnSpc>
                  <a:spcPct val="90000"/>
                </a:lnSpc>
                <a:spcBef>
                  <a:spcPct val="0"/>
                </a:spcBef>
                <a:spcAft>
                  <a:spcPct val="35000"/>
                </a:spcAft>
              </a:pPr>
              <a:endParaRPr lang="en-US" sz="933" dirty="0"/>
            </a:p>
          </p:txBody>
        </p:sp>
        <p:sp>
          <p:nvSpPr>
            <p:cNvPr id="11" name="Freeform 9">
              <a:extLst>
                <a:ext uri="{FF2B5EF4-FFF2-40B4-BE49-F238E27FC236}">
                  <a16:creationId xmlns:a16="http://schemas.microsoft.com/office/drawing/2014/main" id="{7481FA7B-1E16-4F62-98B1-E19E4C045EE2}"/>
                </a:ext>
              </a:extLst>
            </p:cNvPr>
            <p:cNvSpPr/>
            <p:nvPr/>
          </p:nvSpPr>
          <p:spPr>
            <a:xfrm>
              <a:off x="7086600" y="2561894"/>
              <a:ext cx="2057400" cy="418205"/>
            </a:xfrm>
            <a:custGeom>
              <a:avLst/>
              <a:gdLst>
                <a:gd name="connsiteX0" fmla="*/ 0 w 3328798"/>
                <a:gd name="connsiteY0" fmla="*/ 41821 h 418205"/>
                <a:gd name="connsiteX1" fmla="*/ 12249 w 3328798"/>
                <a:gd name="connsiteY1" fmla="*/ 12249 h 418205"/>
                <a:gd name="connsiteX2" fmla="*/ 41821 w 3328798"/>
                <a:gd name="connsiteY2" fmla="*/ 0 h 418205"/>
                <a:gd name="connsiteX3" fmla="*/ 3286977 w 3328798"/>
                <a:gd name="connsiteY3" fmla="*/ 0 h 418205"/>
                <a:gd name="connsiteX4" fmla="*/ 3316549 w 3328798"/>
                <a:gd name="connsiteY4" fmla="*/ 12249 h 418205"/>
                <a:gd name="connsiteX5" fmla="*/ 3328798 w 3328798"/>
                <a:gd name="connsiteY5" fmla="*/ 41821 h 418205"/>
                <a:gd name="connsiteX6" fmla="*/ 3328798 w 3328798"/>
                <a:gd name="connsiteY6" fmla="*/ 376384 h 418205"/>
                <a:gd name="connsiteX7" fmla="*/ 3316549 w 3328798"/>
                <a:gd name="connsiteY7" fmla="*/ 405956 h 418205"/>
                <a:gd name="connsiteX8" fmla="*/ 3286977 w 3328798"/>
                <a:gd name="connsiteY8" fmla="*/ 418205 h 418205"/>
                <a:gd name="connsiteX9" fmla="*/ 41821 w 3328798"/>
                <a:gd name="connsiteY9" fmla="*/ 418205 h 418205"/>
                <a:gd name="connsiteX10" fmla="*/ 12249 w 3328798"/>
                <a:gd name="connsiteY10" fmla="*/ 405956 h 418205"/>
                <a:gd name="connsiteX11" fmla="*/ 0 w 3328798"/>
                <a:gd name="connsiteY11" fmla="*/ 376384 h 418205"/>
                <a:gd name="connsiteX12" fmla="*/ 0 w 3328798"/>
                <a:gd name="connsiteY12" fmla="*/ 41821 h 41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28798" h="418205">
                  <a:moveTo>
                    <a:pt x="0" y="41821"/>
                  </a:moveTo>
                  <a:cubicBezTo>
                    <a:pt x="0" y="30729"/>
                    <a:pt x="4406" y="20092"/>
                    <a:pt x="12249" y="12249"/>
                  </a:cubicBezTo>
                  <a:cubicBezTo>
                    <a:pt x="20092" y="4406"/>
                    <a:pt x="30729" y="0"/>
                    <a:pt x="41821" y="0"/>
                  </a:cubicBezTo>
                  <a:lnTo>
                    <a:pt x="3286977" y="0"/>
                  </a:lnTo>
                  <a:cubicBezTo>
                    <a:pt x="3298069" y="0"/>
                    <a:pt x="3308706" y="4406"/>
                    <a:pt x="3316549" y="12249"/>
                  </a:cubicBezTo>
                  <a:cubicBezTo>
                    <a:pt x="3324392" y="20092"/>
                    <a:pt x="3328798" y="30729"/>
                    <a:pt x="3328798" y="41821"/>
                  </a:cubicBezTo>
                  <a:lnTo>
                    <a:pt x="3328798" y="376384"/>
                  </a:lnTo>
                  <a:cubicBezTo>
                    <a:pt x="3328798" y="387476"/>
                    <a:pt x="3324392" y="398113"/>
                    <a:pt x="3316549" y="405956"/>
                  </a:cubicBezTo>
                  <a:cubicBezTo>
                    <a:pt x="3308706" y="413799"/>
                    <a:pt x="3298069" y="418205"/>
                    <a:pt x="3286977" y="418205"/>
                  </a:cubicBezTo>
                  <a:lnTo>
                    <a:pt x="41821" y="418205"/>
                  </a:lnTo>
                  <a:cubicBezTo>
                    <a:pt x="30729" y="418205"/>
                    <a:pt x="20092" y="413799"/>
                    <a:pt x="12249" y="405956"/>
                  </a:cubicBezTo>
                  <a:cubicBezTo>
                    <a:pt x="4406" y="398113"/>
                    <a:pt x="0" y="387476"/>
                    <a:pt x="0" y="376384"/>
                  </a:cubicBezTo>
                  <a:lnTo>
                    <a:pt x="0" y="418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372" tIns="82372" rIns="82372" bIns="82372" numCol="1" spcCol="1270" anchor="ctr" anchorCtr="0">
              <a:noAutofit/>
            </a:bodyPr>
            <a:lstStyle/>
            <a:p>
              <a:pPr algn="ctr" defTabSz="770447">
                <a:lnSpc>
                  <a:spcPct val="90000"/>
                </a:lnSpc>
                <a:spcBef>
                  <a:spcPct val="0"/>
                </a:spcBef>
                <a:spcAft>
                  <a:spcPct val="35000"/>
                </a:spcAft>
              </a:pPr>
              <a:r>
                <a:rPr lang="en-US" sz="1867" dirty="0"/>
                <a:t>Similar projects in the BU </a:t>
              </a:r>
            </a:p>
          </p:txBody>
        </p:sp>
      </p:grpSp>
      <p:sp>
        <p:nvSpPr>
          <p:cNvPr id="12" name="Freeform 13">
            <a:extLst>
              <a:ext uri="{FF2B5EF4-FFF2-40B4-BE49-F238E27FC236}">
                <a16:creationId xmlns:a16="http://schemas.microsoft.com/office/drawing/2014/main" id="{FEDA55B7-DD7C-4441-9139-5CD0C601D5A9}"/>
              </a:ext>
            </a:extLst>
          </p:cNvPr>
          <p:cNvSpPr/>
          <p:nvPr/>
        </p:nvSpPr>
        <p:spPr>
          <a:xfrm rot="21319981">
            <a:off x="5269269" y="3779142"/>
            <a:ext cx="271833" cy="213497"/>
          </a:xfrm>
          <a:custGeom>
            <a:avLst/>
            <a:gdLst>
              <a:gd name="connsiteX0" fmla="*/ 0 w 123841"/>
              <a:gd name="connsiteY0" fmla="*/ 37638 h 188192"/>
              <a:gd name="connsiteX1" fmla="*/ 61921 w 123841"/>
              <a:gd name="connsiteY1" fmla="*/ 37638 h 188192"/>
              <a:gd name="connsiteX2" fmla="*/ 61921 w 123841"/>
              <a:gd name="connsiteY2" fmla="*/ 0 h 188192"/>
              <a:gd name="connsiteX3" fmla="*/ 123841 w 123841"/>
              <a:gd name="connsiteY3" fmla="*/ 94096 h 188192"/>
              <a:gd name="connsiteX4" fmla="*/ 61921 w 123841"/>
              <a:gd name="connsiteY4" fmla="*/ 188192 h 188192"/>
              <a:gd name="connsiteX5" fmla="*/ 61921 w 123841"/>
              <a:gd name="connsiteY5" fmla="*/ 150554 h 188192"/>
              <a:gd name="connsiteX6" fmla="*/ 0 w 123841"/>
              <a:gd name="connsiteY6" fmla="*/ 150554 h 188192"/>
              <a:gd name="connsiteX7" fmla="*/ 0 w 123841"/>
              <a:gd name="connsiteY7" fmla="*/ 37638 h 18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41" h="188192">
                <a:moveTo>
                  <a:pt x="99073" y="1"/>
                </a:moveTo>
                <a:lnTo>
                  <a:pt x="99073" y="94097"/>
                </a:lnTo>
                <a:lnTo>
                  <a:pt x="123841" y="94097"/>
                </a:lnTo>
                <a:lnTo>
                  <a:pt x="61921" y="188191"/>
                </a:lnTo>
                <a:lnTo>
                  <a:pt x="0" y="94097"/>
                </a:lnTo>
                <a:lnTo>
                  <a:pt x="24768" y="94097"/>
                </a:lnTo>
                <a:lnTo>
                  <a:pt x="24768" y="1"/>
                </a:lnTo>
                <a:lnTo>
                  <a:pt x="99073"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0185" tIns="0" rIns="50183" bIns="49536" numCol="1" spcCol="1270" anchor="ctr" anchorCtr="0">
            <a:noAutofit/>
          </a:bodyPr>
          <a:lstStyle/>
          <a:p>
            <a:pPr algn="ctr" defTabSz="355591">
              <a:lnSpc>
                <a:spcPct val="90000"/>
              </a:lnSpc>
              <a:spcBef>
                <a:spcPct val="0"/>
              </a:spcBef>
              <a:spcAft>
                <a:spcPct val="35000"/>
              </a:spcAft>
            </a:pPr>
            <a:endParaRPr lang="en-US" sz="933" dirty="0"/>
          </a:p>
        </p:txBody>
      </p:sp>
    </p:spTree>
    <p:extLst>
      <p:ext uri="{BB962C8B-B14F-4D97-AF65-F5344CB8AC3E}">
        <p14:creationId xmlns:p14="http://schemas.microsoft.com/office/powerpoint/2010/main" val="43981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055440" y="188640"/>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Distribution, Regression and Correlation</a:t>
            </a:r>
          </a:p>
        </p:txBody>
      </p:sp>
      <p:sp>
        <p:nvSpPr>
          <p:cNvPr id="5" name="Rectangle 4">
            <a:extLst>
              <a:ext uri="{FF2B5EF4-FFF2-40B4-BE49-F238E27FC236}">
                <a16:creationId xmlns:a16="http://schemas.microsoft.com/office/drawing/2014/main" id="{73243263-0B50-4C02-9565-538A8B11E222}"/>
              </a:ext>
            </a:extLst>
          </p:cNvPr>
          <p:cNvSpPr/>
          <p:nvPr/>
        </p:nvSpPr>
        <p:spPr>
          <a:xfrm>
            <a:off x="295975" y="1196752"/>
            <a:ext cx="11600049" cy="4946482"/>
          </a:xfrm>
          <a:prstGeom prst="rect">
            <a:avLst/>
          </a:prstGeom>
        </p:spPr>
        <p:txBody>
          <a:bodyPr wrap="square">
            <a:spAutoFit/>
          </a:bodyPr>
          <a:lstStyle/>
          <a:p>
            <a:pPr marL="380990" indent="-380990">
              <a:lnSpc>
                <a:spcPct val="150000"/>
              </a:lnSpc>
              <a:buFont typeface="Wingdings" panose="05000000000000000000" pitchFamily="2" charset="2"/>
              <a:buChar char="§"/>
            </a:pPr>
            <a:r>
              <a:rPr lang="en-US" sz="1600" dirty="0"/>
              <a:t>The distribution fit of the data points for each performance measure (</a:t>
            </a:r>
            <a:r>
              <a:rPr lang="en-US" sz="1600" dirty="0" err="1"/>
              <a:t>Eg</a:t>
            </a:r>
            <a:r>
              <a:rPr lang="en-US" sz="1600" dirty="0"/>
              <a:t>: SRS preparation) is identified, and the same would be used in PPM.</a:t>
            </a:r>
          </a:p>
          <a:p>
            <a:pPr marL="380990" indent="-380990">
              <a:lnSpc>
                <a:spcPct val="150000"/>
              </a:lnSpc>
              <a:buFont typeface="Wingdings" panose="05000000000000000000" pitchFamily="2" charset="2"/>
              <a:buChar char="§"/>
            </a:pPr>
            <a:r>
              <a:rPr lang="en-US" sz="1600" dirty="0"/>
              <a:t>Correlation among the performance measures are identified and the same would be used in PPM.</a:t>
            </a:r>
          </a:p>
          <a:p>
            <a:pPr marL="380990" indent="-380990">
              <a:lnSpc>
                <a:spcPct val="150000"/>
              </a:lnSpc>
              <a:buFont typeface="Wingdings" panose="05000000000000000000" pitchFamily="2" charset="2"/>
              <a:buChar char="§"/>
            </a:pPr>
            <a:r>
              <a:rPr lang="en-US" sz="1600" dirty="0"/>
              <a:t>The Regression equation of the performance measure of various phases are derived. </a:t>
            </a:r>
          </a:p>
          <a:p>
            <a:pPr marL="380990" indent="-380990">
              <a:buFont typeface="Wingdings" panose="05000000000000000000" pitchFamily="2" charset="2"/>
              <a:buChar char="§"/>
            </a:pPr>
            <a:endParaRPr lang="en-US" sz="1600" dirty="0"/>
          </a:p>
          <a:p>
            <a:pPr marL="2209745" lvl="3" indent="-380990">
              <a:buFont typeface="Wingdings" panose="05000000000000000000" pitchFamily="2" charset="2"/>
              <a:buChar char="§"/>
            </a:pPr>
            <a:endParaRPr lang="en-US" altLang="en-US" sz="1600" dirty="0"/>
          </a:p>
          <a:p>
            <a:pPr marL="2209745" lvl="3" indent="-380990">
              <a:buFont typeface="Wingdings" panose="05000000000000000000" pitchFamily="2" charset="2"/>
              <a:buChar char="§"/>
            </a:pPr>
            <a:endParaRPr lang="en-US" altLang="en-US" sz="1600" dirty="0"/>
          </a:p>
          <a:p>
            <a:pPr marL="380990" indent="-380990">
              <a:buFont typeface="Courier New" panose="02070309020205020404" pitchFamily="49" charset="0"/>
              <a:buChar char="o"/>
            </a:pPr>
            <a:endParaRPr lang="en-US" sz="1600" dirty="0"/>
          </a:p>
          <a:p>
            <a:pPr marL="380990" indent="-380990">
              <a:buFont typeface="Courier New" panose="02070309020205020404" pitchFamily="49" charset="0"/>
              <a:buChar char="o"/>
            </a:pPr>
            <a:endParaRPr lang="en-US" sz="1600" dirty="0"/>
          </a:p>
          <a:p>
            <a:pPr marL="380990" indent="-380990">
              <a:buFont typeface="Courier New" panose="02070309020205020404" pitchFamily="49" charset="0"/>
              <a:buChar char="o"/>
            </a:pPr>
            <a:endParaRPr lang="en-US" sz="1600" dirty="0"/>
          </a:p>
          <a:p>
            <a:pPr marL="380990" indent="-380990">
              <a:buFont typeface="Courier New" panose="02070309020205020404" pitchFamily="49" charset="0"/>
              <a:buChar char="o"/>
            </a:pPr>
            <a:endParaRPr lang="en-US" sz="1600" dirty="0"/>
          </a:p>
          <a:p>
            <a:pPr marL="380990" indent="-380990">
              <a:buFont typeface="Courier New" panose="02070309020205020404" pitchFamily="49" charset="0"/>
              <a:buChar char="o"/>
            </a:pPr>
            <a:endParaRPr lang="en-US" sz="1600" dirty="0"/>
          </a:p>
          <a:p>
            <a:pPr marL="380990" indent="-380990">
              <a:buFont typeface="Courier New" panose="02070309020205020404" pitchFamily="49" charset="0"/>
              <a:buChar char="o"/>
            </a:pPr>
            <a:endParaRPr lang="en-US" sz="1600" dirty="0"/>
          </a:p>
          <a:p>
            <a:pPr marL="457189" lvl="2" indent="-228594" eaLnBrk="0" fontAlgn="base" hangingPunct="0">
              <a:lnSpc>
                <a:spcPct val="110000"/>
              </a:lnSpc>
              <a:spcBef>
                <a:spcPct val="0"/>
              </a:spcBef>
              <a:spcAft>
                <a:spcPts val="800"/>
              </a:spcAft>
              <a:buFont typeface="Wingdings" pitchFamily="2" charset="2"/>
              <a:buChar char="v"/>
            </a:pPr>
            <a:r>
              <a:rPr lang="en-US" sz="1600" dirty="0">
                <a:solidFill>
                  <a:schemeClr val="accent1">
                    <a:lumMod val="75000"/>
                  </a:schemeClr>
                </a:solidFill>
              </a:rPr>
              <a:t>Distribution fit can be determined using the Batch fit tool in crystal ball.</a:t>
            </a:r>
          </a:p>
          <a:p>
            <a:pPr marL="457189" lvl="2" indent="-228594" eaLnBrk="0" fontAlgn="base" hangingPunct="0">
              <a:lnSpc>
                <a:spcPct val="110000"/>
              </a:lnSpc>
              <a:spcBef>
                <a:spcPct val="0"/>
              </a:spcBef>
              <a:spcAft>
                <a:spcPts val="800"/>
              </a:spcAft>
              <a:buFont typeface="Wingdings" pitchFamily="2" charset="2"/>
              <a:buChar char="v"/>
            </a:pPr>
            <a:r>
              <a:rPr lang="en-US" sz="1600" dirty="0">
                <a:solidFill>
                  <a:schemeClr val="accent1">
                    <a:lumMod val="75000"/>
                  </a:schemeClr>
                </a:solidFill>
              </a:rPr>
              <a:t>If the number of data points are less than 15 (Minimum requirement for Batch fit tool, then Anderson Darling test is used to determine its Normality. If it is not possible to identify the distribution, then the distribution is assumed to follow Normal distribution and the same is used in PPM.</a:t>
            </a:r>
          </a:p>
        </p:txBody>
      </p:sp>
    </p:spTree>
    <p:extLst>
      <p:ext uri="{BB962C8B-B14F-4D97-AF65-F5344CB8AC3E}">
        <p14:creationId xmlns:p14="http://schemas.microsoft.com/office/powerpoint/2010/main" val="1103534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956733" y="126006"/>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lumMod val="75000"/>
                  </a:schemeClr>
                </a:solidFill>
              </a:rPr>
              <a:t>Distribution</a:t>
            </a:r>
          </a:p>
        </p:txBody>
      </p:sp>
      <p:pic>
        <p:nvPicPr>
          <p:cNvPr id="4" name="Picture 2">
            <a:extLst>
              <a:ext uri="{FF2B5EF4-FFF2-40B4-BE49-F238E27FC236}">
                <a16:creationId xmlns:a16="http://schemas.microsoft.com/office/drawing/2014/main" id="{EF126D9A-020C-42E0-A422-40DE472E7D81}"/>
              </a:ext>
            </a:extLst>
          </p:cNvPr>
          <p:cNvPicPr>
            <a:picLocks noChangeAspect="1" noChangeArrowheads="1"/>
          </p:cNvPicPr>
          <p:nvPr/>
        </p:nvPicPr>
        <p:blipFill>
          <a:blip r:embed="rId3" cstate="print"/>
          <a:srcRect l="14844" t="17708" r="14844" b="17708"/>
          <a:stretch>
            <a:fillRect/>
          </a:stretch>
        </p:blipFill>
        <p:spPr bwMode="auto">
          <a:xfrm>
            <a:off x="304800" y="629919"/>
            <a:ext cx="9144000" cy="6299200"/>
          </a:xfrm>
          <a:prstGeom prst="rect">
            <a:avLst/>
          </a:prstGeom>
          <a:noFill/>
          <a:ln w="9525">
            <a:noFill/>
            <a:miter lim="800000"/>
            <a:headEnd/>
            <a:tailEnd/>
          </a:ln>
          <a:effectLst/>
        </p:spPr>
      </p:pic>
      <p:pic>
        <p:nvPicPr>
          <p:cNvPr id="6" name="Picture 3">
            <a:extLst>
              <a:ext uri="{FF2B5EF4-FFF2-40B4-BE49-F238E27FC236}">
                <a16:creationId xmlns:a16="http://schemas.microsoft.com/office/drawing/2014/main" id="{50BB2229-ECC9-41A0-8F0C-CA2724248EF1}"/>
              </a:ext>
            </a:extLst>
          </p:cNvPr>
          <p:cNvPicPr>
            <a:picLocks noChangeAspect="1" noChangeArrowheads="1"/>
          </p:cNvPicPr>
          <p:nvPr/>
        </p:nvPicPr>
        <p:blipFill>
          <a:blip r:embed="rId4" cstate="print"/>
          <a:srcRect l="14062" t="17708" r="14063" b="16666"/>
          <a:stretch>
            <a:fillRect/>
          </a:stretch>
        </p:blipFill>
        <p:spPr bwMode="auto">
          <a:xfrm>
            <a:off x="1422400" y="769683"/>
            <a:ext cx="9347200" cy="5891059"/>
          </a:xfrm>
          <a:prstGeom prst="rect">
            <a:avLst/>
          </a:prstGeom>
          <a:noFill/>
          <a:ln w="9525">
            <a:noFill/>
            <a:miter lim="800000"/>
            <a:headEnd/>
            <a:tailEnd/>
          </a:ln>
          <a:effectLst/>
        </p:spPr>
      </p:pic>
      <p:pic>
        <p:nvPicPr>
          <p:cNvPr id="7" name="Picture 4">
            <a:extLst>
              <a:ext uri="{FF2B5EF4-FFF2-40B4-BE49-F238E27FC236}">
                <a16:creationId xmlns:a16="http://schemas.microsoft.com/office/drawing/2014/main" id="{09CC09C4-C5E3-41BA-A4FC-25778ED68704}"/>
              </a:ext>
            </a:extLst>
          </p:cNvPr>
          <p:cNvPicPr>
            <a:picLocks noChangeAspect="1" noChangeArrowheads="1"/>
          </p:cNvPicPr>
          <p:nvPr/>
        </p:nvPicPr>
        <p:blipFill>
          <a:blip r:embed="rId5" cstate="print"/>
          <a:srcRect l="14062" t="16667" r="14844" b="16667"/>
          <a:stretch>
            <a:fillRect/>
          </a:stretch>
        </p:blipFill>
        <p:spPr bwMode="auto">
          <a:xfrm>
            <a:off x="2641600" y="942704"/>
            <a:ext cx="9245600" cy="5984568"/>
          </a:xfrm>
          <a:prstGeom prst="rect">
            <a:avLst/>
          </a:prstGeom>
          <a:noFill/>
          <a:ln w="9525">
            <a:noFill/>
            <a:miter lim="800000"/>
            <a:headEnd/>
            <a:tailEnd/>
          </a:ln>
          <a:effectLst/>
        </p:spPr>
      </p:pic>
      <p:pic>
        <p:nvPicPr>
          <p:cNvPr id="9" name="Picture 1" descr="\\chent041\QA_CHE\QA reports\Ramesh J\ppm snaps\batch fit1.bmp">
            <a:extLst>
              <a:ext uri="{FF2B5EF4-FFF2-40B4-BE49-F238E27FC236}">
                <a16:creationId xmlns:a16="http://schemas.microsoft.com/office/drawing/2014/main" id="{6D695A00-9996-40C3-9045-31C26589A3C1}"/>
              </a:ext>
            </a:extLst>
          </p:cNvPr>
          <p:cNvPicPr>
            <a:picLocks noChangeAspect="1" noChangeArrowheads="1"/>
          </p:cNvPicPr>
          <p:nvPr/>
        </p:nvPicPr>
        <p:blipFill>
          <a:blip r:embed="rId6" cstate="print"/>
          <a:srcRect/>
          <a:stretch>
            <a:fillRect/>
          </a:stretch>
        </p:blipFill>
        <p:spPr bwMode="auto">
          <a:xfrm>
            <a:off x="1727201" y="833119"/>
            <a:ext cx="8798983" cy="4249899"/>
          </a:xfrm>
          <a:prstGeom prst="rect">
            <a:avLst/>
          </a:prstGeom>
          <a:noFill/>
          <a:ln>
            <a:solidFill>
              <a:schemeClr val="tx1"/>
            </a:solidFill>
          </a:ln>
        </p:spPr>
      </p:pic>
      <p:pic>
        <p:nvPicPr>
          <p:cNvPr id="10" name="Picture 3">
            <a:extLst>
              <a:ext uri="{FF2B5EF4-FFF2-40B4-BE49-F238E27FC236}">
                <a16:creationId xmlns:a16="http://schemas.microsoft.com/office/drawing/2014/main" id="{4CF3D080-D11A-4980-BC2F-6D012B51D785}"/>
              </a:ext>
            </a:extLst>
          </p:cNvPr>
          <p:cNvPicPr>
            <a:picLocks noChangeAspect="1" noChangeArrowheads="1"/>
          </p:cNvPicPr>
          <p:nvPr/>
        </p:nvPicPr>
        <p:blipFill>
          <a:blip r:embed="rId7" cstate="print"/>
          <a:srcRect t="21875" r="73438" b="62500"/>
          <a:stretch>
            <a:fillRect/>
          </a:stretch>
        </p:blipFill>
        <p:spPr bwMode="auto">
          <a:xfrm>
            <a:off x="2133600" y="1747519"/>
            <a:ext cx="4165600" cy="1727200"/>
          </a:xfrm>
          <a:prstGeom prst="rect">
            <a:avLst/>
          </a:prstGeom>
          <a:noFill/>
          <a:ln w="9525">
            <a:noFill/>
            <a:miter lim="800000"/>
            <a:headEnd/>
            <a:tailEnd/>
          </a:ln>
          <a:effectLst/>
        </p:spPr>
      </p:pic>
      <p:grpSp>
        <p:nvGrpSpPr>
          <p:cNvPr id="11" name="Group 10">
            <a:extLst>
              <a:ext uri="{FF2B5EF4-FFF2-40B4-BE49-F238E27FC236}">
                <a16:creationId xmlns:a16="http://schemas.microsoft.com/office/drawing/2014/main" id="{FEF6D30B-92E6-4399-9ABC-9D404824B97D}"/>
              </a:ext>
            </a:extLst>
          </p:cNvPr>
          <p:cNvGrpSpPr/>
          <p:nvPr/>
        </p:nvGrpSpPr>
        <p:grpSpPr>
          <a:xfrm flipH="1">
            <a:off x="2641600" y="2357119"/>
            <a:ext cx="5892800" cy="1199013"/>
            <a:chOff x="1295400" y="-228600"/>
            <a:chExt cx="4419600" cy="929793"/>
          </a:xfrm>
        </p:grpSpPr>
        <p:sp>
          <p:nvSpPr>
            <p:cNvPr id="12" name="Oval 11">
              <a:extLst>
                <a:ext uri="{FF2B5EF4-FFF2-40B4-BE49-F238E27FC236}">
                  <a16:creationId xmlns:a16="http://schemas.microsoft.com/office/drawing/2014/main" id="{A9E8E43C-E592-4BF1-9815-CA2165B66384}"/>
                </a:ext>
              </a:extLst>
            </p:cNvPr>
            <p:cNvSpPr/>
            <p:nvPr/>
          </p:nvSpPr>
          <p:spPr>
            <a:xfrm>
              <a:off x="1295400" y="-228600"/>
              <a:ext cx="1143000" cy="4572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sp>
          <p:nvSpPr>
            <p:cNvPr id="13" name="TextBox 12">
              <a:extLst>
                <a:ext uri="{FF2B5EF4-FFF2-40B4-BE49-F238E27FC236}">
                  <a16:creationId xmlns:a16="http://schemas.microsoft.com/office/drawing/2014/main" id="{1E08377A-9ADD-4368-A0DA-6FA8DAF08467}"/>
                </a:ext>
              </a:extLst>
            </p:cNvPr>
            <p:cNvSpPr txBox="1"/>
            <p:nvPr/>
          </p:nvSpPr>
          <p:spPr>
            <a:xfrm>
              <a:off x="4191000" y="152401"/>
              <a:ext cx="1524000" cy="548792"/>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b="1" dirty="0">
                  <a:solidFill>
                    <a:schemeClr val="tx1"/>
                  </a:solidFill>
                </a:rPr>
                <a:t>Select the Batch fit tool from the More tools menu.</a:t>
              </a:r>
            </a:p>
          </p:txBody>
        </p:sp>
        <p:cxnSp>
          <p:nvCxnSpPr>
            <p:cNvPr id="14" name="Straight Arrow Connector 13">
              <a:extLst>
                <a:ext uri="{FF2B5EF4-FFF2-40B4-BE49-F238E27FC236}">
                  <a16:creationId xmlns:a16="http://schemas.microsoft.com/office/drawing/2014/main" id="{EBE0111D-B79A-465C-8D49-DF52D376F736}"/>
                </a:ext>
              </a:extLst>
            </p:cNvPr>
            <p:cNvCxnSpPr>
              <a:stCxn id="12" idx="6"/>
              <a:endCxn id="13" idx="1"/>
            </p:cNvCxnSpPr>
            <p:nvPr/>
          </p:nvCxnSpPr>
          <p:spPr>
            <a:xfrm>
              <a:off x="2438400" y="0"/>
              <a:ext cx="1752600" cy="426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5879DB43-1BD4-49BD-B6FF-CEE20236468A}"/>
              </a:ext>
            </a:extLst>
          </p:cNvPr>
          <p:cNvGrpSpPr/>
          <p:nvPr/>
        </p:nvGrpSpPr>
        <p:grpSpPr>
          <a:xfrm>
            <a:off x="4673600" y="2255519"/>
            <a:ext cx="5080000" cy="1117935"/>
            <a:chOff x="2133600" y="-304800"/>
            <a:chExt cx="3810000" cy="866919"/>
          </a:xfrm>
        </p:grpSpPr>
        <p:sp>
          <p:nvSpPr>
            <p:cNvPr id="16" name="Oval 15">
              <a:extLst>
                <a:ext uri="{FF2B5EF4-FFF2-40B4-BE49-F238E27FC236}">
                  <a16:creationId xmlns:a16="http://schemas.microsoft.com/office/drawing/2014/main" id="{3AAFABDD-795B-4FDA-87C8-5137A3505505}"/>
                </a:ext>
              </a:extLst>
            </p:cNvPr>
            <p:cNvSpPr/>
            <p:nvPr/>
          </p:nvSpPr>
          <p:spPr>
            <a:xfrm>
              <a:off x="2133600" y="-22254"/>
              <a:ext cx="914400" cy="2286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33" b="1" dirty="0">
                <a:solidFill>
                  <a:schemeClr val="tx1"/>
                </a:solidFill>
              </a:endParaRPr>
            </a:p>
          </p:txBody>
        </p:sp>
        <p:sp>
          <p:nvSpPr>
            <p:cNvPr id="17" name="TextBox 16">
              <a:extLst>
                <a:ext uri="{FF2B5EF4-FFF2-40B4-BE49-F238E27FC236}">
                  <a16:creationId xmlns:a16="http://schemas.microsoft.com/office/drawing/2014/main" id="{E18E1CF6-4835-46F7-8B91-01ADF70DC5D1}"/>
                </a:ext>
              </a:extLst>
            </p:cNvPr>
            <p:cNvSpPr txBox="1"/>
            <p:nvPr/>
          </p:nvSpPr>
          <p:spPr>
            <a:xfrm>
              <a:off x="4191000" y="-304800"/>
              <a:ext cx="1752600" cy="866919"/>
            </a:xfrm>
            <a:prstGeom prst="rect">
              <a:avLst/>
            </a:prstGeom>
          </p:spPr>
          <p:style>
            <a:lnRef idx="2">
              <a:schemeClr val="accent1"/>
            </a:lnRef>
            <a:fillRef idx="1">
              <a:schemeClr val="lt1"/>
            </a:fillRef>
            <a:effectRef idx="0">
              <a:schemeClr val="accent1"/>
            </a:effectRef>
            <a:fontRef idx="minor">
              <a:schemeClr val="dk1"/>
            </a:fontRef>
          </p:style>
          <p:txBody>
            <a:bodyPr wrap="square" lIns="60960" rIns="60960" rtlCol="0">
              <a:spAutoFit/>
            </a:bodyPr>
            <a:lstStyle/>
            <a:p>
              <a:pPr algn="just"/>
              <a:r>
                <a:rPr lang="en-US" sz="1333" b="1" dirty="0">
                  <a:solidFill>
                    <a:schemeClr val="tx1"/>
                  </a:solidFill>
                </a:rPr>
                <a:t>Distribution followed by the data points. The same will be used in PPM while defining the parameter.</a:t>
              </a:r>
            </a:p>
          </p:txBody>
        </p:sp>
        <p:cxnSp>
          <p:nvCxnSpPr>
            <p:cNvPr id="18" name="Straight Arrow Connector 17">
              <a:extLst>
                <a:ext uri="{FF2B5EF4-FFF2-40B4-BE49-F238E27FC236}">
                  <a16:creationId xmlns:a16="http://schemas.microsoft.com/office/drawing/2014/main" id="{C6C29DD3-0F77-4BCD-97E7-6D24B1DF0DDA}"/>
                </a:ext>
              </a:extLst>
            </p:cNvPr>
            <p:cNvCxnSpPr>
              <a:stCxn id="16" idx="6"/>
              <a:endCxn id="17" idx="1"/>
            </p:cNvCxnSpPr>
            <p:nvPr/>
          </p:nvCxnSpPr>
          <p:spPr>
            <a:xfrm>
              <a:off x="3048000" y="92046"/>
              <a:ext cx="1143000" cy="366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505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9"/>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6"/>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4"/>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apgemini Master">
  <a:themeElements>
    <a:clrScheme name="Capgemini Palette">
      <a:dk1>
        <a:sysClr val="windowText" lastClr="000000"/>
      </a:dk1>
      <a:lt1>
        <a:srgbClr val="FFFFFF"/>
      </a:lt1>
      <a:dk2>
        <a:srgbClr val="2B0A3D"/>
      </a:dk2>
      <a:lt2>
        <a:srgbClr val="ECECEC"/>
      </a:lt2>
      <a:accent1>
        <a:srgbClr val="0070AD"/>
      </a:accent1>
      <a:accent2>
        <a:srgbClr val="12ABDB"/>
      </a:accent2>
      <a:accent3>
        <a:srgbClr val="2B0A3D"/>
      </a:accent3>
      <a:accent4>
        <a:srgbClr val="FF304C"/>
      </a:accent4>
      <a:accent5>
        <a:srgbClr val="95E616"/>
      </a:accent5>
      <a:accent6>
        <a:srgbClr val="00C37B"/>
      </a:accent6>
      <a:hlink>
        <a:srgbClr val="88D5ED"/>
      </a:hlink>
      <a:folHlink>
        <a:srgbClr val="7E39BA"/>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_Capgemini-Engineering.pptx" id="{71036F69-CEE1-48F2-BE76-C6A2A2F53448}" vid="{001C0269-3E51-49E1-BB25-6F901D1A07A6}"/>
    </a:ext>
  </a:extLst>
</a:theme>
</file>

<file path=ppt/theme/theme2.xml><?xml version="1.0" encoding="utf-8"?>
<a:theme xmlns:a="http://schemas.openxmlformats.org/drawingml/2006/main" name="Tema do Office">
  <a:themeElements>
    <a:clrScheme name="Capgemini Palette">
      <a:dk1>
        <a:sysClr val="windowText" lastClr="000000"/>
      </a:dk1>
      <a:lt1>
        <a:srgbClr val="FFFFFF"/>
      </a:lt1>
      <a:dk2>
        <a:srgbClr val="2B143D"/>
      </a:dk2>
      <a:lt2>
        <a:srgbClr val="E6E7E7"/>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apgemini Palette">
      <a:dk1>
        <a:sysClr val="windowText" lastClr="000000"/>
      </a:dk1>
      <a:lt1>
        <a:srgbClr val="FFFFFF"/>
      </a:lt1>
      <a:dk2>
        <a:srgbClr val="2B143D"/>
      </a:dk2>
      <a:lt2>
        <a:srgbClr val="E6E7E7"/>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834EF3EDDB4447969899EBD289C565" ma:contentTypeVersion="0" ma:contentTypeDescription="Create a new document." ma:contentTypeScope="" ma:versionID="26841f65330ed1f10e546176cd4fb69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CDD18F-07F2-4AAA-81F0-D0BCEDA24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1B10BA4-45DB-4BE4-A597-7EDB18C72743}">
  <ds:schemaRefs>
    <ds:schemaRef ds:uri="http://schemas.microsoft.com/sharepoint/v3/contenttype/forms"/>
  </ds:schemaRefs>
</ds:datastoreItem>
</file>

<file path=customXml/itemProps3.xml><?xml version="1.0" encoding="utf-8"?>
<ds:datastoreItem xmlns:ds="http://schemas.openxmlformats.org/officeDocument/2006/customXml" ds:itemID="{E6005DE4-BB6E-423A-BABF-D2752B15B873}">
  <ds:schemaRefs>
    <ds:schemaRef ds:uri="http://purl.org/dc/elements/1.1/"/>
    <ds:schemaRef ds:uri="http://purl.org/dc/dcmitype/"/>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13970</TotalTime>
  <Words>2545</Words>
  <Application>Microsoft Office PowerPoint</Application>
  <PresentationFormat>Widescreen</PresentationFormat>
  <Paragraphs>239</Paragraphs>
  <Slides>37</Slides>
  <Notes>34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6" baseType="lpstr">
      <vt:lpstr>Arial</vt:lpstr>
      <vt:lpstr>Courier New</vt:lpstr>
      <vt:lpstr>Georgia</vt:lpstr>
      <vt:lpstr>Times New Roman</vt:lpstr>
      <vt:lpstr>Ubuntu</vt:lpstr>
      <vt:lpstr>Verdana</vt:lpstr>
      <vt:lpstr>Wingdings</vt:lpstr>
      <vt:lpstr>Capgemini Master</vt:lpstr>
      <vt:lpstr>think-cell Slide</vt:lpstr>
      <vt:lpstr>PROCESS PERFORMANCE MODEL (PPM) GUIDELINES</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Capgemini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ppt template</dc:subject>
  <dc:creator>Sivanandan.S@aricent.com</dc:creator>
  <cp:lastModifiedBy>v, Janarthanan</cp:lastModifiedBy>
  <cp:revision>888</cp:revision>
  <dcterms:created xsi:type="dcterms:W3CDTF">2021-04-19T08:54:15Z</dcterms:created>
  <dcterms:modified xsi:type="dcterms:W3CDTF">2022-03-14T12:09:03Z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0x0101008B834EF3EDDB4447969899EBD289C565</vt:lpwstr>
  </property>
</Properties>
</file>